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6" r:id="rId3"/>
    <p:sldId id="280" r:id="rId4"/>
    <p:sldId id="307" r:id="rId5"/>
    <p:sldId id="311" r:id="rId6"/>
    <p:sldId id="278" r:id="rId7"/>
    <p:sldId id="281" r:id="rId8"/>
    <p:sldId id="282" r:id="rId9"/>
    <p:sldId id="284" r:id="rId10"/>
    <p:sldId id="283" r:id="rId11"/>
    <p:sldId id="285" r:id="rId12"/>
    <p:sldId id="286" r:id="rId13"/>
    <p:sldId id="287" r:id="rId14"/>
    <p:sldId id="288" r:id="rId15"/>
    <p:sldId id="290" r:id="rId16"/>
    <p:sldId id="289"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4" r:id="rId38"/>
    <p:sldId id="336" r:id="rId39"/>
    <p:sldId id="337" r:id="rId40"/>
    <p:sldId id="338" r:id="rId41"/>
    <p:sldId id="292" r:id="rId42"/>
    <p:sldId id="293" r:id="rId43"/>
    <p:sldId id="296" r:id="rId44"/>
    <p:sldId id="295" r:id="rId45"/>
    <p:sldId id="297" r:id="rId46"/>
    <p:sldId id="300" r:id="rId47"/>
    <p:sldId id="301" r:id="rId48"/>
    <p:sldId id="302" r:id="rId49"/>
    <p:sldId id="303" r:id="rId50"/>
    <p:sldId id="305" r:id="rId51"/>
    <p:sldId id="308" r:id="rId52"/>
    <p:sldId id="309" r:id="rId53"/>
    <p:sldId id="339" r:id="rId54"/>
    <p:sldId id="312" r:id="rId55"/>
    <p:sldId id="262" r:id="rId56"/>
    <p:sldId id="258" r:id="rId57"/>
    <p:sldId id="257" r:id="rId58"/>
    <p:sldId id="259" r:id="rId59"/>
    <p:sldId id="260" r:id="rId60"/>
    <p:sldId id="264" r:id="rId61"/>
    <p:sldId id="269" r:id="rId62"/>
    <p:sldId id="265" r:id="rId63"/>
    <p:sldId id="266" r:id="rId64"/>
    <p:sldId id="268" r:id="rId65"/>
    <p:sldId id="272" r:id="rId66"/>
    <p:sldId id="275" r:id="rId67"/>
    <p:sldId id="276" r:id="rId68"/>
    <p:sldId id="277" r:id="rId69"/>
    <p:sldId id="273" r:id="rId70"/>
    <p:sldId id="274" r:id="rId71"/>
    <p:sldId id="261" r:id="rId72"/>
    <p:sldId id="279" r:id="rId73"/>
    <p:sldId id="310"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64AA4A-5CE0-4C9A-859B-58370205268B}"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0103F-60A6-4633-88B5-450587B49E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64AA4A-5CE0-4C9A-859B-58370205268B}"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0103F-60A6-4633-88B5-450587B49E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64AA4A-5CE0-4C9A-859B-58370205268B}"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0103F-60A6-4633-88B5-450587B49E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64AA4A-5CE0-4C9A-859B-58370205268B}"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0103F-60A6-4633-88B5-450587B49E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64AA4A-5CE0-4C9A-859B-58370205268B}"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0103F-60A6-4633-88B5-450587B49E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64AA4A-5CE0-4C9A-859B-58370205268B}" type="datetimeFigureOut">
              <a:rPr lang="en-US" smtClean="0"/>
              <a:pPr/>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0103F-60A6-4633-88B5-450587B49E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64AA4A-5CE0-4C9A-859B-58370205268B}" type="datetimeFigureOut">
              <a:rPr lang="en-US" smtClean="0"/>
              <a:pPr/>
              <a:t>9/16/2020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0103F-60A6-4633-88B5-450587B49E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64AA4A-5CE0-4C9A-859B-58370205268B}" type="datetimeFigureOut">
              <a:rPr lang="en-US" smtClean="0"/>
              <a:pPr/>
              <a:t>9/16/2020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0103F-60A6-4633-88B5-450587B49E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4AA4A-5CE0-4C9A-859B-58370205268B}" type="datetimeFigureOut">
              <a:rPr lang="en-US" smtClean="0"/>
              <a:pPr/>
              <a:t>9/16/2020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0103F-60A6-4633-88B5-450587B49E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64AA4A-5CE0-4C9A-859B-58370205268B}" type="datetimeFigureOut">
              <a:rPr lang="en-US" smtClean="0"/>
              <a:pPr/>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0103F-60A6-4633-88B5-450587B49E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64AA4A-5CE0-4C9A-859B-58370205268B}" type="datetimeFigureOut">
              <a:rPr lang="en-US" smtClean="0"/>
              <a:pPr/>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0103F-60A6-4633-88B5-450587B49E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4AA4A-5CE0-4C9A-859B-58370205268B}" type="datetimeFigureOut">
              <a:rPr lang="en-US" smtClean="0"/>
              <a:pPr/>
              <a:t>9/16/2020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0103F-60A6-4633-88B5-450587B49E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en.wikipedia.org/wiki/Economic_impact_of_the_COVID-19_pandemic_in_Indi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en.wikipedia.org/wiki/Economic_impact_of_the_COVID-19_pandemic_in_Indi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en.wikipedia.org/wiki/Thermax" TargetMode="External"/><Relationship Id="rId3" Type="http://schemas.openxmlformats.org/officeDocument/2006/relationships/hyperlink" Target="https://en.wikipedia.org/wiki/Bharat_Forge" TargetMode="External"/><Relationship Id="rId7" Type="http://schemas.openxmlformats.org/officeDocument/2006/relationships/hyperlink" Target="https://en.wikipedia.org/wiki/Tata_Motors" TargetMode="External"/><Relationship Id="rId2" Type="http://schemas.openxmlformats.org/officeDocument/2006/relationships/hyperlink" Target="https://en.wikipedia.org/wiki/Larsen_%26_Toubro" TargetMode="External"/><Relationship Id="rId1" Type="http://schemas.openxmlformats.org/officeDocument/2006/relationships/slideLayout" Target="../slideLayouts/slideLayout2.xml"/><Relationship Id="rId6" Type="http://schemas.openxmlformats.org/officeDocument/2006/relationships/hyperlink" Target="https://en.wikipedia.org/wiki/Aditya_Birla_Group" TargetMode="External"/><Relationship Id="rId11" Type="http://schemas.openxmlformats.org/officeDocument/2006/relationships/hyperlink" Target="https://en.wikipedia.org/wiki/Dabur_India_Limited" TargetMode="External"/><Relationship Id="rId5" Type="http://schemas.openxmlformats.org/officeDocument/2006/relationships/hyperlink" Target="https://en.wikipedia.org/wiki/Grasim_Industries" TargetMode="External"/><Relationship Id="rId10" Type="http://schemas.openxmlformats.org/officeDocument/2006/relationships/hyperlink" Target="https://en.wikipedia.org/wiki/ITC_Limited" TargetMode="External"/><Relationship Id="rId4" Type="http://schemas.openxmlformats.org/officeDocument/2006/relationships/hyperlink" Target="https://en.wikipedia.org/wiki/UltraTech_Cement" TargetMode="External"/><Relationship Id="rId9" Type="http://schemas.openxmlformats.org/officeDocument/2006/relationships/hyperlink" Target="https://en.wikipedia.org/wiki/Hindustan_Unilev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NIFTY_50" TargetMode="External"/><Relationship Id="rId2" Type="http://schemas.openxmlformats.org/officeDocument/2006/relationships/hyperlink" Target="https://en.wikipedia.org/wiki/BSE_SENSE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Economic_impact_of_the_COVID-19_pandemic_in_India" TargetMode="External"/><Relationship Id="rId2" Type="http://schemas.openxmlformats.org/officeDocument/2006/relationships/hyperlink" Target="https://en.wikipedia.org/wiki/Amazon_(company)" TargetMode="External"/><Relationship Id="rId1" Type="http://schemas.openxmlformats.org/officeDocument/2006/relationships/slideLayout" Target="../slideLayouts/slideLayout2.xml"/><Relationship Id="rId4" Type="http://schemas.openxmlformats.org/officeDocument/2006/relationships/hyperlink" Target="https://en.wikipedia.org/wiki/Delhi_Polic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Serum_Institute_of_India" TargetMode="External"/><Relationship Id="rId2" Type="http://schemas.openxmlformats.org/officeDocument/2006/relationships/hyperlink" Target="https://en.wikipedia.org/wiki/Adar_Poonawalla" TargetMode="External"/><Relationship Id="rId1" Type="http://schemas.openxmlformats.org/officeDocument/2006/relationships/slideLayout" Target="../slideLayouts/slideLayout2.xml"/><Relationship Id="rId4" Type="http://schemas.openxmlformats.org/officeDocument/2006/relationships/hyperlink" Target="https://en.wikipedia.org/wiki/N._R._Narayana_Murthy"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thenewsminute.com/article/karnataka-govt-looking-corona-warriors-120683"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Economic impact of Covid19</a:t>
            </a:r>
            <a:br>
              <a:rPr lang="en-US" b="1" dirty="0"/>
            </a:br>
            <a:r>
              <a:rPr lang="en-US" b="1" dirty="0"/>
              <a:t>WEBINAR 30</a:t>
            </a:r>
            <a:r>
              <a:rPr lang="en-US" b="1" baseline="30000" dirty="0"/>
              <a:t>th</a:t>
            </a:r>
            <a:r>
              <a:rPr lang="en-US" b="1" dirty="0"/>
              <a:t> May 2020</a:t>
            </a:r>
          </a:p>
        </p:txBody>
      </p:sp>
      <p:sp>
        <p:nvSpPr>
          <p:cNvPr id="3" name="Subtitle 2"/>
          <p:cNvSpPr>
            <a:spLocks noGrp="1"/>
          </p:cNvSpPr>
          <p:nvPr>
            <p:ph type="subTitle" idx="1"/>
          </p:nvPr>
        </p:nvSpPr>
        <p:spPr/>
        <p:txBody>
          <a:bodyPr>
            <a:normAutofit fontScale="85000" lnSpcReduction="20000"/>
          </a:bodyPr>
          <a:lstStyle/>
          <a:p>
            <a:r>
              <a:rPr lang="en-US" dirty="0"/>
              <a:t>MG Chandrakanth</a:t>
            </a:r>
          </a:p>
          <a:p>
            <a:r>
              <a:rPr lang="en-US" dirty="0"/>
              <a:t>Former Director, ISEC</a:t>
            </a:r>
          </a:p>
          <a:p>
            <a:r>
              <a:rPr lang="en-US" dirty="0"/>
              <a:t>Bangalore,</a:t>
            </a:r>
          </a:p>
          <a:p>
            <a:r>
              <a:rPr lang="en-US" dirty="0"/>
              <a:t>Camp: Washington DC May 29 2020</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4562"/>
          </a:xfrm>
        </p:spPr>
        <p:txBody>
          <a:bodyPr>
            <a:normAutofit fontScale="90000"/>
          </a:bodyPr>
          <a:lstStyle/>
          <a:p>
            <a:r>
              <a:rPr lang="en-US" b="1" dirty="0"/>
              <a:t>Fiscal deficit will increase from 3 % of GDP </a:t>
            </a:r>
          </a:p>
        </p:txBody>
      </p:sp>
      <p:sp>
        <p:nvSpPr>
          <p:cNvPr id="3" name="Content Placeholder 2"/>
          <p:cNvSpPr>
            <a:spLocks noGrp="1"/>
          </p:cNvSpPr>
          <p:nvPr>
            <p:ph idx="1"/>
          </p:nvPr>
        </p:nvSpPr>
        <p:spPr>
          <a:xfrm>
            <a:off x="0" y="1066800"/>
            <a:ext cx="8991600" cy="5791200"/>
          </a:xfrm>
        </p:spPr>
        <p:txBody>
          <a:bodyPr>
            <a:normAutofit fontScale="92500" lnSpcReduction="10000"/>
          </a:bodyPr>
          <a:lstStyle/>
          <a:p>
            <a:r>
              <a:rPr lang="en-US" b="1" dirty="0"/>
              <a:t>Fiscal balance (difference between </a:t>
            </a:r>
            <a:r>
              <a:rPr lang="en-US" b="1" dirty="0" err="1"/>
              <a:t>govt</a:t>
            </a:r>
            <a:r>
              <a:rPr lang="en-US" b="1" dirty="0"/>
              <a:t> revenues and expenditures) : Most Governments kept this at 3% </a:t>
            </a:r>
          </a:p>
          <a:p>
            <a:r>
              <a:rPr lang="en-US" b="1" dirty="0"/>
              <a:t>Acc to IMF, increase in borrowing by governments globally will rise from 3.7% of global GDP in 2019 to 9.9% in 2020 </a:t>
            </a:r>
          </a:p>
          <a:p>
            <a:r>
              <a:rPr lang="en-US" b="1" dirty="0"/>
              <a:t>For the US, fiscal deficit rises from 5.8% to 15.7% of GDP, for EU more than 10% of  GDP; for developing economies, from 4.8% to 9.1% of GDP - this will increase their debt burden</a:t>
            </a:r>
          </a:p>
          <a:p>
            <a:r>
              <a:rPr lang="en-US" b="1" dirty="0"/>
              <a:t>Most fiscally vulnerable countries are: Argentina, Venezuela, Lebanon, Jordan, Iran, Zambia, Zimbabwe, and South Africa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b="1" u="sng" dirty="0"/>
              <a:t>Global economy will experience the worst recession – IMF</a:t>
            </a:r>
          </a:p>
        </p:txBody>
      </p:sp>
      <p:sp>
        <p:nvSpPr>
          <p:cNvPr id="3" name="Content Placeholder 2"/>
          <p:cNvSpPr>
            <a:spLocks noGrp="1"/>
          </p:cNvSpPr>
          <p:nvPr>
            <p:ph idx="1"/>
          </p:nvPr>
        </p:nvSpPr>
        <p:spPr>
          <a:xfrm>
            <a:off x="304800" y="1295400"/>
            <a:ext cx="8839200" cy="5334000"/>
          </a:xfrm>
        </p:spPr>
        <p:txBody>
          <a:bodyPr>
            <a:normAutofit lnSpcReduction="10000"/>
          </a:bodyPr>
          <a:lstStyle/>
          <a:p>
            <a:pPr>
              <a:buNone/>
            </a:pPr>
            <a:r>
              <a:rPr lang="en-US" b="1" dirty="0"/>
              <a:t>The global economy to fall by 3.0% in 2020</a:t>
            </a:r>
          </a:p>
          <a:p>
            <a:pPr>
              <a:buNone/>
            </a:pPr>
            <a:r>
              <a:rPr lang="en-US" b="1" dirty="0"/>
              <a:t>May grow by 5.8% in 2021</a:t>
            </a:r>
          </a:p>
          <a:p>
            <a:pPr>
              <a:buNone/>
            </a:pPr>
            <a:r>
              <a:rPr lang="en-US" b="1" dirty="0"/>
              <a:t>All countries to experience negative growth rates in GDP in 2020 except </a:t>
            </a:r>
            <a:r>
              <a:rPr lang="en-US" b="1" u="sng" dirty="0"/>
              <a:t>China, India </a:t>
            </a:r>
          </a:p>
          <a:p>
            <a:pPr>
              <a:buNone/>
            </a:pPr>
            <a:r>
              <a:rPr lang="en-US" b="1" dirty="0"/>
              <a:t>Only China (1.2%) and India (1.9%) may have positive growth rates in real GDP in 2020</a:t>
            </a:r>
          </a:p>
          <a:p>
            <a:pPr>
              <a:buNone/>
            </a:pPr>
            <a:r>
              <a:rPr lang="en-US" b="1" i="1" dirty="0">
                <a:solidFill>
                  <a:srgbClr val="FF0000"/>
                </a:solidFill>
              </a:rPr>
              <a:t>India to experience the highest growth rate of GDP compared to all countries in 2020 (1.9%).</a:t>
            </a:r>
          </a:p>
          <a:p>
            <a:pPr>
              <a:buNone/>
            </a:pPr>
            <a:r>
              <a:rPr lang="en-US" b="1" dirty="0"/>
              <a:t>Volume of world trade to fall by 11% in 2020</a:t>
            </a:r>
          </a:p>
          <a:p>
            <a:pPr>
              <a:buNone/>
            </a:pPr>
            <a:r>
              <a:rPr lang="en-US" b="1" dirty="0"/>
              <a:t>Oil prices to fall by 42%</a:t>
            </a:r>
          </a:p>
          <a:p>
            <a:pPr>
              <a:buNone/>
            </a:pPr>
            <a:endParaRPr lang="en-US" b="1" dirty="0">
              <a:solidFill>
                <a:srgbClr val="FF0000"/>
              </a:solidFill>
            </a:endParaRPr>
          </a:p>
          <a:p>
            <a:pPr>
              <a:buNone/>
            </a:pPr>
            <a:endParaRPr lang="en-US" dirty="0"/>
          </a:p>
          <a:p>
            <a:pPr>
              <a:buNone/>
            </a:pPr>
            <a:endParaRPr lang="en-US" dirty="0"/>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b="1" dirty="0"/>
              <a:t>ECONOMIC FORECASTS</a:t>
            </a:r>
          </a:p>
        </p:txBody>
      </p:sp>
      <p:pic>
        <p:nvPicPr>
          <p:cNvPr id="36866" name="Picture 2"/>
          <p:cNvPicPr>
            <a:picLocks noGrp="1" noChangeAspect="1" noChangeArrowheads="1"/>
          </p:cNvPicPr>
          <p:nvPr>
            <p:ph idx="1"/>
          </p:nvPr>
        </p:nvPicPr>
        <p:blipFill>
          <a:blip r:embed="rId2" cstate="print"/>
          <a:srcRect/>
          <a:stretch>
            <a:fillRect/>
          </a:stretch>
        </p:blipFill>
        <p:spPr bwMode="auto">
          <a:xfrm>
            <a:off x="0" y="533400"/>
            <a:ext cx="9144000" cy="5558736"/>
          </a:xfrm>
          <a:prstGeom prst="rect">
            <a:avLst/>
          </a:prstGeom>
          <a:noFill/>
          <a:ln w="9525">
            <a:noFill/>
            <a:miter lim="800000"/>
            <a:headEnd/>
            <a:tailEnd/>
          </a:ln>
        </p:spPr>
      </p:pic>
      <p:sp>
        <p:nvSpPr>
          <p:cNvPr id="5" name="TextBox 4"/>
          <p:cNvSpPr txBox="1"/>
          <p:nvPr/>
        </p:nvSpPr>
        <p:spPr>
          <a:xfrm>
            <a:off x="0" y="6019800"/>
            <a:ext cx="9144000" cy="830997"/>
          </a:xfrm>
          <a:prstGeom prst="rect">
            <a:avLst/>
          </a:prstGeom>
          <a:noFill/>
        </p:spPr>
        <p:txBody>
          <a:bodyPr wrap="square" rtlCol="0">
            <a:spAutoFit/>
          </a:bodyPr>
          <a:lstStyle/>
          <a:p>
            <a:r>
              <a:rPr lang="en-US" sz="2400" b="1" dirty="0"/>
              <a:t>Global economy can fall by 3 % in 2020, may grow by 5.8% in 2021.Global trade may fall by 11% in 2020, oil prices may fall by 42%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792162"/>
          </a:xfrm>
        </p:spPr>
        <p:txBody>
          <a:bodyPr>
            <a:noAutofit/>
          </a:bodyPr>
          <a:lstStyle/>
          <a:p>
            <a:r>
              <a:rPr lang="en-US" sz="2800" b="1" dirty="0"/>
              <a:t>Economic forecasts (% change in real GDP growth (</a:t>
            </a:r>
            <a:r>
              <a:rPr lang="en-US" sz="2800" b="1" dirty="0" err="1"/>
              <a:t>contd</a:t>
            </a:r>
            <a:r>
              <a:rPr lang="en-US" sz="2400" dirty="0"/>
              <a:t>)</a:t>
            </a:r>
          </a:p>
        </p:txBody>
      </p:sp>
      <p:pic>
        <p:nvPicPr>
          <p:cNvPr id="39938" name="Picture 2"/>
          <p:cNvPicPr>
            <a:picLocks noGrp="1" noChangeAspect="1" noChangeArrowheads="1"/>
          </p:cNvPicPr>
          <p:nvPr>
            <p:ph idx="1"/>
          </p:nvPr>
        </p:nvPicPr>
        <p:blipFill>
          <a:blip r:embed="rId2" cstate="print"/>
          <a:srcRect/>
          <a:stretch>
            <a:fillRect/>
          </a:stretch>
        </p:blipFill>
        <p:spPr bwMode="auto">
          <a:xfrm>
            <a:off x="0" y="838200"/>
            <a:ext cx="9144000" cy="6019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92162"/>
          </a:xfrm>
        </p:spPr>
        <p:txBody>
          <a:bodyPr/>
          <a:lstStyle/>
          <a:p>
            <a:r>
              <a:rPr lang="en-US" u="sng" dirty="0"/>
              <a:t>OECD forecast</a:t>
            </a:r>
          </a:p>
        </p:txBody>
      </p:sp>
      <p:sp>
        <p:nvSpPr>
          <p:cNvPr id="3" name="Content Placeholder 2"/>
          <p:cNvSpPr>
            <a:spLocks noGrp="1"/>
          </p:cNvSpPr>
          <p:nvPr>
            <p:ph idx="1"/>
          </p:nvPr>
        </p:nvSpPr>
        <p:spPr>
          <a:xfrm>
            <a:off x="0" y="762000"/>
            <a:ext cx="9144000" cy="6096000"/>
          </a:xfrm>
        </p:spPr>
        <p:txBody>
          <a:bodyPr>
            <a:normAutofit/>
          </a:bodyPr>
          <a:lstStyle/>
          <a:p>
            <a:r>
              <a:rPr lang="en-US" b="1" dirty="0"/>
              <a:t>The economic effects of Covid19  varies across countries due to differences in timing and degree of restrictions</a:t>
            </a:r>
          </a:p>
          <a:p>
            <a:r>
              <a:rPr lang="en-US" b="1" dirty="0"/>
              <a:t>Greatest impact is on retail and wholesale trade, professional and real estate services. </a:t>
            </a:r>
          </a:p>
          <a:p>
            <a:r>
              <a:rPr lang="en-US" b="1" dirty="0"/>
              <a:t>Closure of Business reduces economic output by 15% to 25%</a:t>
            </a:r>
          </a:p>
          <a:p>
            <a:r>
              <a:rPr lang="en-US" b="1" dirty="0"/>
              <a:t>Countries dependent on tourism affected severely</a:t>
            </a:r>
          </a:p>
          <a:p>
            <a:r>
              <a:rPr lang="en-US" b="1" dirty="0">
                <a:solidFill>
                  <a:srgbClr val="FF0000"/>
                </a:solidFill>
              </a:rPr>
              <a:t>Countries with large agricultural and mining sectors to experience less severe effects.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11162"/>
          </a:xfrm>
        </p:spPr>
        <p:txBody>
          <a:bodyPr>
            <a:normAutofit fontScale="90000"/>
          </a:bodyPr>
          <a:lstStyle/>
          <a:p>
            <a:r>
              <a:rPr lang="en-US" b="1" u="sng" dirty="0"/>
              <a:t>World Trade affected due to Covid19</a:t>
            </a:r>
          </a:p>
        </p:txBody>
      </p:sp>
      <p:sp>
        <p:nvSpPr>
          <p:cNvPr id="3" name="Content Placeholder 2"/>
          <p:cNvSpPr>
            <a:spLocks noGrp="1"/>
          </p:cNvSpPr>
          <p:nvPr>
            <p:ph idx="1"/>
          </p:nvPr>
        </p:nvSpPr>
        <p:spPr>
          <a:xfrm>
            <a:off x="0" y="685800"/>
            <a:ext cx="9144000" cy="6019800"/>
          </a:xfrm>
        </p:spPr>
        <p:txBody>
          <a:bodyPr>
            <a:noAutofit/>
          </a:bodyPr>
          <a:lstStyle/>
          <a:p>
            <a:r>
              <a:rPr lang="en-US" sz="2400" b="1" dirty="0"/>
              <a:t>WTO:  global trade to fall between 13% and 32% in 2020 </a:t>
            </a:r>
          </a:p>
          <a:p>
            <a:r>
              <a:rPr lang="en-US" sz="2400" b="1" dirty="0"/>
              <a:t>Impact on global trade volume can be more than the drop in global trade during the height of the 2008-2009 financial crisis </a:t>
            </a:r>
          </a:p>
          <a:p>
            <a:r>
              <a:rPr lang="en-US" sz="2400" b="1" dirty="0"/>
              <a:t>All regions will experience double-digit fall  in trade volumes, except Africa, Middle East, Commonwealth of Independent States.</a:t>
            </a:r>
          </a:p>
          <a:p>
            <a:r>
              <a:rPr lang="en-US" sz="2400" b="1" dirty="0"/>
              <a:t>North America and Asia experience steepest decline in export volumes</a:t>
            </a:r>
          </a:p>
          <a:p>
            <a:r>
              <a:rPr lang="en-US" sz="2400" b="1" dirty="0"/>
              <a:t>Sectors with extensive value chains -  automobile products,  electronics to experience the steepest declines</a:t>
            </a:r>
          </a:p>
          <a:p>
            <a:r>
              <a:rPr lang="en-US" sz="2400" b="1" dirty="0"/>
              <a:t>Services are not included in WTO forecast  - but  economy  to experience largest disruption  due to restrictions on travel , transport closure of retail, hospitality </a:t>
            </a:r>
          </a:p>
          <a:p>
            <a:r>
              <a:rPr lang="en-US" sz="2400" b="1" dirty="0"/>
              <a:t>Information  technology may grow due to work from home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a:t>WTO Forecast of Trade and GDP</a:t>
            </a:r>
          </a:p>
        </p:txBody>
      </p:sp>
      <p:pic>
        <p:nvPicPr>
          <p:cNvPr id="40962" name="Picture 2"/>
          <p:cNvPicPr>
            <a:picLocks noGrp="1" noChangeAspect="1" noChangeArrowheads="1"/>
          </p:cNvPicPr>
          <p:nvPr>
            <p:ph idx="1"/>
          </p:nvPr>
        </p:nvPicPr>
        <p:blipFill>
          <a:blip r:embed="rId2" cstate="print"/>
          <a:srcRect/>
          <a:stretch>
            <a:fillRect/>
          </a:stretch>
        </p:blipFill>
        <p:spPr bwMode="auto">
          <a:xfrm>
            <a:off x="0" y="533400"/>
            <a:ext cx="9144000" cy="6324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fographic: The Industries Worst Affected by the COVID-19 Job Crisis | Statista"/>
          <p:cNvPicPr>
            <a:picLocks noChangeAspect="1" noChangeArrowheads="1"/>
          </p:cNvPicPr>
          <p:nvPr/>
        </p:nvPicPr>
        <p:blipFill>
          <a:blip r:embed="rId2" cstate="print"/>
          <a:srcRect/>
          <a:stretch>
            <a:fillRect/>
          </a:stretch>
        </p:blipFill>
        <p:spPr bwMode="auto">
          <a:xfrm>
            <a:off x="0" y="0"/>
            <a:ext cx="6629400" cy="70231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563562"/>
          </a:xfrm>
        </p:spPr>
        <p:txBody>
          <a:bodyPr>
            <a:normAutofit fontScale="90000"/>
          </a:bodyPr>
          <a:lstStyle/>
          <a:p>
            <a:r>
              <a:rPr lang="en-US" b="1" dirty="0"/>
              <a:t>Economic impact of Covid19 in India and measures taken</a:t>
            </a:r>
          </a:p>
        </p:txBody>
      </p:sp>
      <p:sp>
        <p:nvSpPr>
          <p:cNvPr id="3" name="Content Placeholder 2"/>
          <p:cNvSpPr>
            <a:spLocks noGrp="1"/>
          </p:cNvSpPr>
          <p:nvPr>
            <p:ph idx="1"/>
          </p:nvPr>
        </p:nvSpPr>
        <p:spPr>
          <a:xfrm>
            <a:off x="152400" y="1066800"/>
            <a:ext cx="8763000" cy="5562600"/>
          </a:xfrm>
        </p:spPr>
        <p:txBody>
          <a:bodyPr>
            <a:normAutofit fontScale="70000" lnSpcReduction="20000"/>
          </a:bodyPr>
          <a:lstStyle/>
          <a:p>
            <a:r>
              <a:rPr lang="en-US" b="1" dirty="0"/>
              <a:t>GDP to reduce by 40% </a:t>
            </a:r>
          </a:p>
          <a:p>
            <a:r>
              <a:rPr lang="en-US" b="1" dirty="0"/>
              <a:t>Unemployment increased from 6.7% on 15 Mar to 26% on 19 April.</a:t>
            </a:r>
          </a:p>
          <a:p>
            <a:r>
              <a:rPr lang="en-US" b="1" dirty="0"/>
              <a:t>During lockdown, 140 million people lost employment</a:t>
            </a:r>
          </a:p>
          <a:p>
            <a:r>
              <a:rPr lang="en-US" b="1" dirty="0" err="1"/>
              <a:t>Atleast</a:t>
            </a:r>
            <a:r>
              <a:rPr lang="en-US" b="1" dirty="0"/>
              <a:t> 45% of households reported an income drop as compared to the previous year</a:t>
            </a:r>
          </a:p>
          <a:p>
            <a:r>
              <a:rPr lang="en-US" b="1" dirty="0"/>
              <a:t>Loss of Rs. 32,000 </a:t>
            </a:r>
            <a:r>
              <a:rPr lang="en-US" b="1" dirty="0" err="1"/>
              <a:t>crores</a:t>
            </a:r>
            <a:r>
              <a:rPr lang="en-US" b="1" dirty="0"/>
              <a:t>  (US$4.5 billion) every day during the first 21 days of  lockdown </a:t>
            </a:r>
          </a:p>
          <a:p>
            <a:r>
              <a:rPr lang="en-US" b="1" dirty="0"/>
              <a:t>65% of India’s economy is unorganized - the most affected including MSMEs.  Workers in informal sectors and daily wage workers the most at risk</a:t>
            </a:r>
          </a:p>
          <a:p>
            <a:r>
              <a:rPr lang="en-US" b="1" dirty="0"/>
              <a:t>With complete lockdown, less than 25% of India’s economy of  $2.8 trillion was functional.</a:t>
            </a:r>
          </a:p>
          <a:p>
            <a:r>
              <a:rPr lang="en-US" b="1" dirty="0"/>
              <a:t>53% of businesses significantly affected</a:t>
            </a:r>
          </a:p>
          <a:p>
            <a:r>
              <a:rPr lang="en-US" b="1" dirty="0"/>
              <a:t>Supply chains under stress due to lockdown restrictions </a:t>
            </a:r>
          </a:p>
          <a:p>
            <a:r>
              <a:rPr lang="en-US" b="1" dirty="0"/>
              <a:t>Farmers cultivating perishables  facing uncertainty,</a:t>
            </a:r>
          </a:p>
          <a:p>
            <a:r>
              <a:rPr lang="en-US" b="1" dirty="0"/>
              <a:t>Hotels and airlines, are cutting salaries and laying off employees.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b="1" dirty="0"/>
              <a:t>Economic impact and </a:t>
            </a:r>
            <a:r>
              <a:rPr lang="en-US" b="1" dirty="0" err="1"/>
              <a:t>measuers</a:t>
            </a:r>
            <a:r>
              <a:rPr lang="en-US" b="1" dirty="0"/>
              <a:t> taken</a:t>
            </a:r>
          </a:p>
        </p:txBody>
      </p:sp>
      <p:sp>
        <p:nvSpPr>
          <p:cNvPr id="3" name="Content Placeholder 2"/>
          <p:cNvSpPr>
            <a:spLocks noGrp="1"/>
          </p:cNvSpPr>
          <p:nvPr>
            <p:ph idx="1"/>
          </p:nvPr>
        </p:nvSpPr>
        <p:spPr>
          <a:xfrm>
            <a:off x="304800" y="762000"/>
            <a:ext cx="8610600" cy="5943600"/>
          </a:xfrm>
        </p:spPr>
        <p:txBody>
          <a:bodyPr>
            <a:normAutofit/>
          </a:bodyPr>
          <a:lstStyle/>
          <a:p>
            <a:r>
              <a:rPr lang="en-US" b="1" dirty="0"/>
              <a:t>26 Mar 2020: </a:t>
            </a:r>
            <a:r>
              <a:rPr lang="en-US" b="1" dirty="0" err="1"/>
              <a:t>Govt</a:t>
            </a:r>
            <a:r>
              <a:rPr lang="en-US" b="1" dirty="0"/>
              <a:t> announced economic relief measures for the poor worth Rs. 1,70,000 </a:t>
            </a:r>
            <a:r>
              <a:rPr lang="en-US" b="1" dirty="0" err="1"/>
              <a:t>crores</a:t>
            </a:r>
            <a:r>
              <a:rPr lang="en-US" b="1" dirty="0"/>
              <a:t> (US$24 billion).</a:t>
            </a:r>
          </a:p>
          <a:p>
            <a:r>
              <a:rPr lang="en-US" b="1" dirty="0"/>
              <a:t>27 Mar 2020: RBI announced a number of measures making available Rs 374,000 </a:t>
            </a:r>
            <a:r>
              <a:rPr lang="en-US" b="1" dirty="0" err="1"/>
              <a:t>crores</a:t>
            </a:r>
            <a:r>
              <a:rPr lang="en-US" b="1" dirty="0"/>
              <a:t> (US$52 billion) to financial system</a:t>
            </a:r>
          </a:p>
          <a:p>
            <a:r>
              <a:rPr lang="en-US" b="1" dirty="0"/>
              <a:t>3 Apr 2020: </a:t>
            </a:r>
            <a:r>
              <a:rPr lang="en-US" b="1" dirty="0" err="1"/>
              <a:t>GoI</a:t>
            </a:r>
            <a:r>
              <a:rPr lang="en-US" b="1" dirty="0"/>
              <a:t> released Rs. 28379 </a:t>
            </a:r>
            <a:r>
              <a:rPr lang="en-US" b="1" dirty="0" err="1"/>
              <a:t>crores</a:t>
            </a:r>
            <a:r>
              <a:rPr lang="en-US" b="1" dirty="0"/>
              <a:t> (US $ 4 billion)  to states for tackling Covid19</a:t>
            </a:r>
          </a:p>
          <a:p>
            <a:r>
              <a:rPr lang="en-US" b="1" dirty="0"/>
              <a:t>World Bank and ADB approved support to India to tackle the pandemic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457200"/>
          </a:xfrm>
        </p:spPr>
        <p:txBody>
          <a:bodyPr>
            <a:normAutofit fontScale="90000"/>
          </a:bodyPr>
          <a:lstStyle/>
          <a:p>
            <a:r>
              <a:rPr lang="en-US" dirty="0"/>
              <a:t>Coverage</a:t>
            </a:r>
          </a:p>
        </p:txBody>
      </p:sp>
      <p:sp>
        <p:nvSpPr>
          <p:cNvPr id="3" name="Content Placeholder 2"/>
          <p:cNvSpPr>
            <a:spLocks noGrp="1"/>
          </p:cNvSpPr>
          <p:nvPr>
            <p:ph idx="1"/>
          </p:nvPr>
        </p:nvSpPr>
        <p:spPr>
          <a:xfrm>
            <a:off x="228600" y="609600"/>
            <a:ext cx="8610600" cy="5943600"/>
          </a:xfrm>
        </p:spPr>
        <p:txBody>
          <a:bodyPr>
            <a:normAutofit fontScale="92500" lnSpcReduction="20000"/>
          </a:bodyPr>
          <a:lstStyle/>
          <a:p>
            <a:r>
              <a:rPr lang="en-US" b="1" dirty="0"/>
              <a:t> Preamble</a:t>
            </a:r>
          </a:p>
          <a:p>
            <a:r>
              <a:rPr lang="en-US" b="1" dirty="0"/>
              <a:t> Global economic impact of Covid19</a:t>
            </a:r>
          </a:p>
          <a:p>
            <a:r>
              <a:rPr lang="en-US" b="1" dirty="0"/>
              <a:t>Fiscal deficit due to </a:t>
            </a:r>
            <a:r>
              <a:rPr lang="en-US" b="1" dirty="0" err="1"/>
              <a:t>Covid</a:t>
            </a:r>
            <a:r>
              <a:rPr lang="en-US" b="1" dirty="0"/>
              <a:t> 19</a:t>
            </a:r>
          </a:p>
          <a:p>
            <a:r>
              <a:rPr lang="en-US" b="1" dirty="0"/>
              <a:t>Global economy to face the worst recession</a:t>
            </a:r>
          </a:p>
          <a:p>
            <a:r>
              <a:rPr lang="en-US" b="1" dirty="0"/>
              <a:t>Economic forecasts</a:t>
            </a:r>
          </a:p>
          <a:p>
            <a:r>
              <a:rPr lang="en-US" b="1" dirty="0"/>
              <a:t>World trade forecasts</a:t>
            </a:r>
          </a:p>
          <a:p>
            <a:r>
              <a:rPr lang="en-US" b="1" dirty="0"/>
              <a:t>Unique about Covid19 predicament</a:t>
            </a:r>
          </a:p>
          <a:p>
            <a:r>
              <a:rPr lang="en-US" b="1" dirty="0"/>
              <a:t>Actions of RBI, GOI</a:t>
            </a:r>
          </a:p>
          <a:p>
            <a:r>
              <a:rPr lang="en-US" b="1" dirty="0"/>
              <a:t>How most successful nations fought </a:t>
            </a:r>
            <a:r>
              <a:rPr lang="en-US" b="1" dirty="0" err="1"/>
              <a:t>Covid</a:t>
            </a:r>
            <a:endParaRPr lang="en-US" b="1" dirty="0"/>
          </a:p>
          <a:p>
            <a:r>
              <a:rPr lang="en-US" b="1" dirty="0"/>
              <a:t>Kerala Experience</a:t>
            </a:r>
          </a:p>
          <a:p>
            <a:r>
              <a:rPr lang="en-US" b="1" dirty="0"/>
              <a:t>$1 billion assistance from World Bank</a:t>
            </a:r>
          </a:p>
          <a:p>
            <a:r>
              <a:rPr lang="en-US" b="1" dirty="0"/>
              <a:t>Low oil prices helpful to India</a:t>
            </a:r>
          </a:p>
          <a:p>
            <a:r>
              <a:rPr lang="en-US" b="1" dirty="0"/>
              <a:t>Suggestions</a:t>
            </a:r>
          </a:p>
          <a:p>
            <a:endParaRPr lang="en-US"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Economic impact and measures taken</a:t>
            </a:r>
          </a:p>
        </p:txBody>
      </p:sp>
      <p:sp>
        <p:nvSpPr>
          <p:cNvPr id="3" name="Content Placeholder 2"/>
          <p:cNvSpPr>
            <a:spLocks noGrp="1"/>
          </p:cNvSpPr>
          <p:nvPr>
            <p:ph idx="1"/>
          </p:nvPr>
        </p:nvSpPr>
        <p:spPr>
          <a:xfrm>
            <a:off x="0" y="838200"/>
            <a:ext cx="8991600" cy="6019800"/>
          </a:xfrm>
        </p:spPr>
        <p:txBody>
          <a:bodyPr>
            <a:normAutofit fontScale="85000" lnSpcReduction="10000"/>
          </a:bodyPr>
          <a:lstStyle/>
          <a:p>
            <a:r>
              <a:rPr lang="en-US" b="1" dirty="0"/>
              <a:t>17 April 2020. RBI released Rs 50,000 </a:t>
            </a:r>
            <a:r>
              <a:rPr lang="en-US" b="1" dirty="0" err="1"/>
              <a:t>crores</a:t>
            </a:r>
            <a:r>
              <a:rPr lang="en-US" b="1" dirty="0"/>
              <a:t> (US$7.0 billion) special finance to NABARD, SIDBI, NHB</a:t>
            </a:r>
          </a:p>
          <a:p>
            <a:r>
              <a:rPr lang="en-US" b="1" dirty="0"/>
              <a:t>18 April 2020: to protect Indian companies from pandemic, GOI changed FDI policy putting on hold all capital acquisitions </a:t>
            </a:r>
          </a:p>
          <a:p>
            <a:r>
              <a:rPr lang="en-US" b="1" dirty="0"/>
              <a:t>The Defense Chief announced minimizing costly defense imports to give opportunities for domestic production; also making sure not to "misrepresent operational requirements</a:t>
            </a:r>
          </a:p>
          <a:p>
            <a:r>
              <a:rPr lang="en-US" b="1" dirty="0"/>
              <a:t>12 May 2020, PM announced </a:t>
            </a:r>
            <a:r>
              <a:rPr lang="en-US" b="1" i="1" dirty="0"/>
              <a:t>overall</a:t>
            </a:r>
            <a:r>
              <a:rPr lang="en-US" b="1" dirty="0"/>
              <a:t> economic package worth Rs 20 </a:t>
            </a:r>
            <a:r>
              <a:rPr lang="en-US" b="1" dirty="0" err="1"/>
              <a:t>lakh</a:t>
            </a:r>
            <a:r>
              <a:rPr lang="en-US" b="1" dirty="0"/>
              <a:t> </a:t>
            </a:r>
            <a:r>
              <a:rPr lang="en-US" b="1" dirty="0" err="1"/>
              <a:t>crores</a:t>
            </a:r>
            <a:r>
              <a:rPr lang="en-US" b="1" dirty="0"/>
              <a:t> (US$280 billion), 10% of India's GDP emphasizing,  on self reliance. This included free food grains package </a:t>
            </a:r>
            <a:r>
              <a:rPr lang="en-US" b="1" u="sng" dirty="0"/>
              <a:t>also (</a:t>
            </a:r>
            <a:r>
              <a:rPr lang="en-US" b="1" u="sng" dirty="0" err="1"/>
              <a:t>Athmanirbhar</a:t>
            </a:r>
            <a:r>
              <a:rPr lang="en-US" b="1" u="sng" dirty="0"/>
              <a:t> </a:t>
            </a:r>
            <a:r>
              <a:rPr lang="en-US" b="1" u="sng" dirty="0" err="1"/>
              <a:t>Bharath</a:t>
            </a:r>
            <a:r>
              <a:rPr lang="en-US" b="1" u="sng" dirty="0"/>
              <a:t> </a:t>
            </a:r>
            <a:r>
              <a:rPr lang="en-US" b="1" u="sng" dirty="0" err="1"/>
              <a:t>Abhiyan</a:t>
            </a:r>
            <a:r>
              <a:rPr lang="en-US" b="1" u="sng" dirty="0"/>
              <a:t> – Self reliant India Mission).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s://upload.wikimedia.org/wikipedia/commons/thumb/0/08/India_Economic_Package_Atmanirbhar_Bharat_Abhiyan.png/800px-India_Economic_Package_Atmanirbhar_Bharat_Abhiyan.png"/>
          <p:cNvPicPr>
            <a:picLocks noChangeAspect="1" noChangeArrowheads="1"/>
          </p:cNvPicPr>
          <p:nvPr/>
        </p:nvPicPr>
        <p:blipFill>
          <a:blip r:embed="rId2" cstate="print"/>
          <a:srcRect/>
          <a:stretch>
            <a:fillRect/>
          </a:stretch>
        </p:blipFill>
        <p:spPr bwMode="auto">
          <a:xfrm>
            <a:off x="0" y="685800"/>
            <a:ext cx="9144000" cy="6172200"/>
          </a:xfrm>
          <a:prstGeom prst="rect">
            <a:avLst/>
          </a:prstGeom>
          <a:noFill/>
        </p:spPr>
      </p:pic>
      <p:sp>
        <p:nvSpPr>
          <p:cNvPr id="3" name="TextBox 2"/>
          <p:cNvSpPr txBox="1"/>
          <p:nvPr/>
        </p:nvSpPr>
        <p:spPr>
          <a:xfrm>
            <a:off x="228600" y="152400"/>
            <a:ext cx="8938601" cy="461665"/>
          </a:xfrm>
          <a:prstGeom prst="rect">
            <a:avLst/>
          </a:prstGeom>
          <a:noFill/>
        </p:spPr>
        <p:txBody>
          <a:bodyPr wrap="none" rtlCol="0">
            <a:spAutoFit/>
          </a:bodyPr>
          <a:lstStyle/>
          <a:p>
            <a:r>
              <a:rPr lang="en-US" sz="2400" b="1" dirty="0"/>
              <a:t>GOVT OF INDIA MEASURES TO FACE ECONOMIC IMPACT OF COVID19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rmAutofit fontScale="90000"/>
          </a:bodyPr>
          <a:lstStyle/>
          <a:p>
            <a:r>
              <a:rPr lang="en-US" b="1" dirty="0"/>
              <a:t>ECONOMIC PACKAGE OF GOI of Rs. 20 </a:t>
            </a:r>
            <a:r>
              <a:rPr lang="en-US" b="1" dirty="0" err="1"/>
              <a:t>lakh</a:t>
            </a:r>
            <a:r>
              <a:rPr lang="en-US" b="1" dirty="0"/>
              <a:t> </a:t>
            </a:r>
            <a:r>
              <a:rPr lang="en-US" b="1" dirty="0" err="1"/>
              <a:t>crores</a:t>
            </a:r>
            <a:r>
              <a:rPr lang="en-US" b="1" dirty="0"/>
              <a:t> (10% of GDP) 12</a:t>
            </a:r>
            <a:r>
              <a:rPr lang="en-US" b="1" baseline="30000" dirty="0"/>
              <a:t>TH</a:t>
            </a:r>
            <a:r>
              <a:rPr lang="en-US" b="1" dirty="0"/>
              <a:t> May 2020</a:t>
            </a:r>
          </a:p>
        </p:txBody>
      </p:sp>
      <p:sp>
        <p:nvSpPr>
          <p:cNvPr id="3" name="Content Placeholder 2"/>
          <p:cNvSpPr>
            <a:spLocks noGrp="1"/>
          </p:cNvSpPr>
          <p:nvPr>
            <p:ph idx="1"/>
          </p:nvPr>
        </p:nvSpPr>
        <p:spPr>
          <a:xfrm>
            <a:off x="0" y="1600200"/>
            <a:ext cx="9144000" cy="5029200"/>
          </a:xfrm>
        </p:spPr>
        <p:txBody>
          <a:bodyPr>
            <a:normAutofit fontScale="92500" lnSpcReduction="10000"/>
          </a:bodyPr>
          <a:lstStyle/>
          <a:p>
            <a:pPr>
              <a:buNone/>
            </a:pPr>
            <a:r>
              <a:rPr lang="en-US" b="1" dirty="0"/>
              <a:t>Rs. 8 </a:t>
            </a:r>
            <a:r>
              <a:rPr lang="en-US" b="1" dirty="0" err="1"/>
              <a:t>lakh</a:t>
            </a:r>
            <a:r>
              <a:rPr lang="en-US" b="1" dirty="0"/>
              <a:t> </a:t>
            </a:r>
            <a:r>
              <a:rPr lang="en-US" b="1" dirty="0" err="1"/>
              <a:t>crores</a:t>
            </a:r>
            <a:r>
              <a:rPr lang="en-US" b="1" dirty="0"/>
              <a:t> (US$110 billion) liquidity</a:t>
            </a:r>
          </a:p>
          <a:p>
            <a:pPr>
              <a:buNone/>
            </a:pPr>
            <a:r>
              <a:rPr lang="en-US" b="1" dirty="0"/>
              <a:t>Rs 170,000 </a:t>
            </a:r>
            <a:r>
              <a:rPr lang="en-US" b="1" dirty="0" err="1"/>
              <a:t>crores</a:t>
            </a:r>
            <a:r>
              <a:rPr lang="en-US" b="1" dirty="0"/>
              <a:t> (US$24 billion) for fiscal and monetary, liquidity measures </a:t>
            </a:r>
          </a:p>
          <a:p>
            <a:pPr>
              <a:buNone/>
            </a:pPr>
            <a:r>
              <a:rPr lang="en-US" b="1" dirty="0"/>
              <a:t>India's fiscal stimulus as a percentage of GDP varied between 0.75% to 1.3% to encourage private sector economic activity</a:t>
            </a:r>
          </a:p>
          <a:p>
            <a:pPr>
              <a:buNone/>
            </a:pPr>
            <a:r>
              <a:rPr lang="en-US" b="1" dirty="0"/>
              <a:t>Fiscal stimulus measures are deficit spending and lowering taxes;</a:t>
            </a:r>
          </a:p>
          <a:p>
            <a:pPr>
              <a:buNone/>
            </a:pPr>
            <a:r>
              <a:rPr lang="en-US" b="1" dirty="0"/>
              <a:t>Monetary stimulus measures are lowering interest rates, increasing </a:t>
            </a:r>
            <a:r>
              <a:rPr lang="en-US" b="1" dirty="0" err="1"/>
              <a:t>Govt</a:t>
            </a:r>
            <a:r>
              <a:rPr lang="en-US" b="1" dirty="0"/>
              <a:t> spending to elicit response from private sector economy.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Protectionism</a:t>
            </a:r>
          </a:p>
        </p:txBody>
      </p:sp>
      <p:sp>
        <p:nvSpPr>
          <p:cNvPr id="3" name="Content Placeholder 2"/>
          <p:cNvSpPr>
            <a:spLocks noGrp="1"/>
          </p:cNvSpPr>
          <p:nvPr>
            <p:ph idx="1"/>
          </p:nvPr>
        </p:nvSpPr>
        <p:spPr>
          <a:xfrm>
            <a:off x="0" y="838200"/>
            <a:ext cx="9144000" cy="5638800"/>
          </a:xfrm>
        </p:spPr>
        <p:txBody>
          <a:bodyPr>
            <a:normAutofit/>
          </a:bodyPr>
          <a:lstStyle/>
          <a:p>
            <a:r>
              <a:rPr lang="en-US" b="1" dirty="0"/>
              <a:t>18 April 2020, India changed its FDI policy to curb "'opportunistic takeovers/acquisitions' of Indian companies due to the current pandemic</a:t>
            </a:r>
          </a:p>
          <a:p>
            <a:r>
              <a:rPr lang="en-US" b="1" dirty="0"/>
              <a:t>With the fall in global share prices, China may take advantage of the situation, leading to hostile takeovers</a:t>
            </a:r>
          </a:p>
          <a:p>
            <a:r>
              <a:rPr lang="en-US" b="1" dirty="0"/>
              <a:t>The new FDI policy ensures that all FDI from countries that share a land border with India will now be under scrutiny of the Ministry of Commerce and Industry</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t>Alternative to China</a:t>
            </a:r>
          </a:p>
        </p:txBody>
      </p:sp>
      <p:sp>
        <p:nvSpPr>
          <p:cNvPr id="3" name="Content Placeholder 2"/>
          <p:cNvSpPr>
            <a:spLocks noGrp="1"/>
          </p:cNvSpPr>
          <p:nvPr>
            <p:ph idx="1"/>
          </p:nvPr>
        </p:nvSpPr>
        <p:spPr>
          <a:xfrm>
            <a:off x="152400" y="914400"/>
            <a:ext cx="8991600" cy="5791200"/>
          </a:xfrm>
        </p:spPr>
        <p:txBody>
          <a:bodyPr>
            <a:normAutofit fontScale="85000" lnSpcReduction="10000"/>
          </a:bodyPr>
          <a:lstStyle/>
          <a:p>
            <a:r>
              <a:rPr lang="en-US" b="1" dirty="0" err="1"/>
              <a:t>Govt</a:t>
            </a:r>
            <a:r>
              <a:rPr lang="en-US" b="1" dirty="0"/>
              <a:t> of </a:t>
            </a:r>
            <a:r>
              <a:rPr lang="en-US" b="1" dirty="0" err="1"/>
              <a:t>india</a:t>
            </a:r>
            <a:r>
              <a:rPr lang="en-US" b="1" dirty="0"/>
              <a:t> is attracting companies that wish to move out of China or are looking for an alternative to China</a:t>
            </a:r>
          </a:p>
          <a:p>
            <a:r>
              <a:rPr lang="en-US" b="1" dirty="0"/>
              <a:t>PM's office is conveying state machinery for  pro-investment strategies earmarking at least 461,589 hectares for the purpose</a:t>
            </a:r>
          </a:p>
          <a:p>
            <a:r>
              <a:rPr lang="en-US" b="1" dirty="0"/>
              <a:t>The </a:t>
            </a:r>
            <a:r>
              <a:rPr lang="en-US" b="1" u="sng" dirty="0"/>
              <a:t>China plus one strategy  </a:t>
            </a:r>
            <a:r>
              <a:rPr lang="en-US" b="1" dirty="0"/>
              <a:t>for shifting numerous Indian companies shifting manufacturing partly or completely out of China</a:t>
            </a:r>
          </a:p>
          <a:p>
            <a:r>
              <a:rPr lang="en-US" b="1" dirty="0"/>
              <a:t>The </a:t>
            </a:r>
            <a:r>
              <a:rPr lang="en-US" b="1" dirty="0" err="1"/>
              <a:t>Govt</a:t>
            </a:r>
            <a:r>
              <a:rPr lang="en-US" b="1" dirty="0"/>
              <a:t> of Karnataka is also following a "Compete With China" cluster strategy forecasting "large-scale manufacturing</a:t>
            </a:r>
            <a:r>
              <a:rPr lang="en-US" b="1" dirty="0">
                <a:hlinkClick r:id="rId2"/>
              </a:rPr>
              <a:t>“</a:t>
            </a:r>
            <a:r>
              <a:rPr lang="en-US" b="1" dirty="0"/>
              <a:t>.</a:t>
            </a:r>
          </a:p>
          <a:p>
            <a:r>
              <a:rPr lang="en-US" b="1" dirty="0"/>
              <a:t>In mid-May, the German footwear brand, Von </a:t>
            </a:r>
            <a:r>
              <a:rPr lang="en-US" b="1" dirty="0" err="1"/>
              <a:t>Wellx</a:t>
            </a:r>
            <a:r>
              <a:rPr lang="en-US" b="1" dirty="0"/>
              <a:t>, decided to shift its entire operations from China to India.</a:t>
            </a:r>
          </a:p>
          <a:p>
            <a:endParaRPr 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dirty="0"/>
              <a:t>Economic impact of Covid19 </a:t>
            </a:r>
          </a:p>
        </p:txBody>
      </p:sp>
      <p:sp>
        <p:nvSpPr>
          <p:cNvPr id="3" name="Content Placeholder 2"/>
          <p:cNvSpPr>
            <a:spLocks noGrp="1"/>
          </p:cNvSpPr>
          <p:nvPr>
            <p:ph idx="1"/>
          </p:nvPr>
        </p:nvSpPr>
        <p:spPr>
          <a:xfrm>
            <a:off x="0" y="685800"/>
            <a:ext cx="9144000" cy="6172200"/>
          </a:xfrm>
        </p:spPr>
        <p:txBody>
          <a:bodyPr>
            <a:noAutofit/>
          </a:bodyPr>
          <a:lstStyle/>
          <a:p>
            <a:r>
              <a:rPr lang="en-US" sz="2400" b="1" dirty="0"/>
              <a:t>53% of businesses have indicated impact of shutdowns due to COVID-19</a:t>
            </a:r>
          </a:p>
          <a:p>
            <a:r>
              <a:rPr lang="en-US" sz="2400" b="1" dirty="0"/>
              <a:t>24 April 2020: Unemployment rate  increased to 26% </a:t>
            </a:r>
          </a:p>
          <a:p>
            <a:r>
              <a:rPr lang="en-US" sz="2400" b="1" dirty="0"/>
              <a:t>14 </a:t>
            </a:r>
            <a:r>
              <a:rPr lang="en-US" sz="2400" b="1" dirty="0" err="1"/>
              <a:t>crore</a:t>
            </a:r>
            <a:r>
              <a:rPr lang="en-US" sz="2400" b="1" dirty="0"/>
              <a:t> Indians lost employment due to lockdown</a:t>
            </a:r>
          </a:p>
          <a:p>
            <a:r>
              <a:rPr lang="en-US" sz="2400" b="1" dirty="0"/>
              <a:t>More than 45% households reported drop in income compared to 2019 </a:t>
            </a:r>
          </a:p>
          <a:p>
            <a:r>
              <a:rPr lang="en-US" sz="2400" b="1" dirty="0"/>
              <a:t>Hotels and airlines are cutting salaries and laying off employees</a:t>
            </a:r>
          </a:p>
          <a:p>
            <a:r>
              <a:rPr lang="en-US" sz="2400" b="1" dirty="0"/>
              <a:t>Revenue of Ola cabs reduced by 95% in Mar-April  2020 resulting in 1400 layoffs.</a:t>
            </a:r>
          </a:p>
          <a:p>
            <a:r>
              <a:rPr lang="en-US" sz="2400" b="1" dirty="0"/>
              <a:t>Loss to tourism industry  - Rs.15,000 </a:t>
            </a:r>
            <a:r>
              <a:rPr lang="en-US" sz="2400" b="1" dirty="0" err="1"/>
              <a:t>crores</a:t>
            </a:r>
            <a:r>
              <a:rPr lang="en-US" sz="2400" b="1" dirty="0"/>
              <a:t> (US$2.1 billion) for Mar-Apr 2020 due to unemployment.</a:t>
            </a:r>
          </a:p>
          <a:p>
            <a:r>
              <a:rPr lang="en-US" sz="2400" b="1" dirty="0"/>
              <a:t>Live events industry faced estimated loss of 3,000 </a:t>
            </a:r>
            <a:r>
              <a:rPr lang="en-US" sz="2400" b="1" dirty="0" err="1"/>
              <a:t>crores</a:t>
            </a:r>
            <a:r>
              <a:rPr lang="en-US" sz="2400" b="1" dirty="0"/>
              <a:t> </a:t>
            </a:r>
          </a:p>
          <a:p>
            <a:r>
              <a:rPr lang="en-US" sz="2400" b="1" dirty="0"/>
              <a:t>Venture Capital in Indian startups fell by 50%</a:t>
            </a:r>
          </a:p>
          <a:p>
            <a:r>
              <a:rPr lang="en-US" sz="2400" b="1" dirty="0" err="1"/>
              <a:t>Govt</a:t>
            </a:r>
            <a:r>
              <a:rPr lang="en-US" sz="2400" b="1" dirty="0"/>
              <a:t> revenue  affected  due to reduced tax collection and hence </a:t>
            </a:r>
            <a:r>
              <a:rPr lang="en-US" sz="2400" b="1" dirty="0" err="1"/>
              <a:t>Govt</a:t>
            </a:r>
            <a:r>
              <a:rPr lang="en-US" sz="2400" b="1" dirty="0"/>
              <a:t>  is trying to reduce its own costs.</a:t>
            </a:r>
            <a:r>
              <a:rPr lang="en-US" sz="2400" b="1" baseline="30000" dirty="0"/>
              <a:t>[</a:t>
            </a:r>
            <a:endParaRPr lang="en-US" sz="24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t>Economic impact of Covid19</a:t>
            </a:r>
          </a:p>
        </p:txBody>
      </p:sp>
      <p:sp>
        <p:nvSpPr>
          <p:cNvPr id="3" name="Content Placeholder 2"/>
          <p:cNvSpPr>
            <a:spLocks noGrp="1"/>
          </p:cNvSpPr>
          <p:nvPr>
            <p:ph idx="1"/>
          </p:nvPr>
        </p:nvSpPr>
        <p:spPr>
          <a:xfrm>
            <a:off x="0" y="1066800"/>
            <a:ext cx="9144000" cy="5638800"/>
          </a:xfrm>
        </p:spPr>
        <p:txBody>
          <a:bodyPr>
            <a:normAutofit fontScale="85000" lnSpcReduction="10000"/>
          </a:bodyPr>
          <a:lstStyle/>
          <a:p>
            <a:r>
              <a:rPr lang="en-US" b="1" dirty="0"/>
              <a:t>SBI research predicts a contraction of 40% in the GDP in Q1 FY21</a:t>
            </a:r>
          </a:p>
          <a:p>
            <a:r>
              <a:rPr lang="en-US" b="1" dirty="0"/>
              <a:t>For states, total loss is estimated at 13.5% of the total GSDP </a:t>
            </a:r>
            <a:endParaRPr lang="en-US" b="1" baseline="30000" dirty="0"/>
          </a:p>
          <a:p>
            <a:r>
              <a:rPr lang="en-US" b="1" dirty="0"/>
              <a:t>12 April 2020, World Bank - India's economy is expected to grow 1.5% to 2.8% for FY21, the lowest since liberalization</a:t>
            </a:r>
          </a:p>
          <a:p>
            <a:r>
              <a:rPr lang="en-US" b="1" dirty="0"/>
              <a:t>World Bank report : Pandemic has "magnified pre-existing risks to India's economic outlook</a:t>
            </a:r>
            <a:r>
              <a:rPr lang="en-US" b="1" dirty="0">
                <a:hlinkClick r:id="rId2"/>
              </a:rPr>
              <a:t>”</a:t>
            </a:r>
            <a:endParaRPr lang="en-US" b="1" dirty="0"/>
          </a:p>
          <a:p>
            <a:r>
              <a:rPr lang="en-US" b="1" dirty="0"/>
              <a:t>Mid-April  the IMF projection for India for 2021 of 1.9% GDP growth was still the highest among G-20 nations</a:t>
            </a:r>
          </a:p>
          <a:p>
            <a:r>
              <a:rPr lang="en-US" b="1" dirty="0"/>
              <a:t>The Confederation of Indian Industry estimated that India's GDP for FY21 will be between 0.9% and 1.5%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b="1" dirty="0"/>
              <a:t>Fall in demand for energy</a:t>
            </a:r>
          </a:p>
        </p:txBody>
      </p:sp>
      <p:sp>
        <p:nvSpPr>
          <p:cNvPr id="3" name="Content Placeholder 2"/>
          <p:cNvSpPr>
            <a:spLocks noGrp="1"/>
          </p:cNvSpPr>
          <p:nvPr>
            <p:ph idx="1"/>
          </p:nvPr>
        </p:nvSpPr>
        <p:spPr>
          <a:xfrm>
            <a:off x="152400" y="914400"/>
            <a:ext cx="8991600" cy="5943600"/>
          </a:xfrm>
        </p:spPr>
        <p:txBody>
          <a:bodyPr>
            <a:normAutofit fontScale="85000" lnSpcReduction="20000"/>
          </a:bodyPr>
          <a:lstStyle/>
          <a:p>
            <a:r>
              <a:rPr lang="en-US" b="1" dirty="0"/>
              <a:t>The night lights and economic activity are related.  In Delhi, night light demand fell by 37%,  by 32% in  Bangalore , by 29%  in Mumbai </a:t>
            </a:r>
          </a:p>
          <a:p>
            <a:r>
              <a:rPr lang="en-US" b="1" dirty="0"/>
              <a:t>India's fuel demand in April 2020 as compared to previous year fell by 46%. </a:t>
            </a:r>
          </a:p>
          <a:p>
            <a:r>
              <a:rPr lang="en-US" b="1" dirty="0"/>
              <a:t>LPG sales rose  by 12%.</a:t>
            </a:r>
          </a:p>
          <a:p>
            <a:r>
              <a:rPr lang="en-US" b="1" dirty="0"/>
              <a:t>India's annual fuel consumption to decline 5.6% in 2020. Diesel demand will drop by 6%.</a:t>
            </a:r>
          </a:p>
          <a:p>
            <a:r>
              <a:rPr lang="en-US" b="1" dirty="0"/>
              <a:t>Oil prices dropped sharply in 2020  and demand also fell sharply.</a:t>
            </a:r>
          </a:p>
          <a:p>
            <a:r>
              <a:rPr lang="en-US" b="1" dirty="0"/>
              <a:t>By mid-May India filled its storage of oil including ships across the world. </a:t>
            </a:r>
          </a:p>
          <a:p>
            <a:r>
              <a:rPr lang="en-US" b="1" dirty="0"/>
              <a:t>India is now looking at storing oil in other nations including America and plans to increase  local strategic storage capacity for oil</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Loss in Agriculture</a:t>
            </a:r>
          </a:p>
        </p:txBody>
      </p:sp>
      <p:sp>
        <p:nvSpPr>
          <p:cNvPr id="3" name="Content Placeholder 2"/>
          <p:cNvSpPr>
            <a:spLocks noGrp="1"/>
          </p:cNvSpPr>
          <p:nvPr>
            <p:ph idx="1"/>
          </p:nvPr>
        </p:nvSpPr>
        <p:spPr>
          <a:xfrm>
            <a:off x="0" y="990600"/>
            <a:ext cx="9144000" cy="5867400"/>
          </a:xfrm>
        </p:spPr>
        <p:txBody>
          <a:bodyPr>
            <a:normAutofit fontScale="85000" lnSpcReduction="10000"/>
          </a:bodyPr>
          <a:lstStyle/>
          <a:p>
            <a:r>
              <a:rPr lang="en-US" b="1" dirty="0"/>
              <a:t>10% of farmers could not harvest their crop in the past month and 60% of those who did harvest reported a yield loss</a:t>
            </a:r>
          </a:p>
          <a:p>
            <a:r>
              <a:rPr lang="en-US" b="1" dirty="0"/>
              <a:t>Majority of farmers are facing difficulty for next season</a:t>
            </a:r>
          </a:p>
          <a:p>
            <a:r>
              <a:rPr lang="en-US" b="1" dirty="0"/>
              <a:t>Tea estates unable to harvest. Hence Darjeeling tea will face significant fall in revenue and Tea exports could fall by 8%</a:t>
            </a:r>
          </a:p>
          <a:p>
            <a:r>
              <a:rPr lang="en-US" b="1" dirty="0"/>
              <a:t>During lockdown, food wastage increased due to affected supply chains, affecting small farmers.</a:t>
            </a:r>
          </a:p>
          <a:p>
            <a:r>
              <a:rPr lang="en-US" b="1" dirty="0"/>
              <a:t>20 April 2020:  dairy, tea, coffee, and rubber plantations,  associated shops and industries, will reopen</a:t>
            </a:r>
          </a:p>
          <a:p>
            <a:r>
              <a:rPr lang="en-US" b="1" dirty="0"/>
              <a:t>By  April end, Rs17,986 </a:t>
            </a:r>
            <a:r>
              <a:rPr lang="en-US" b="1" dirty="0" err="1"/>
              <a:t>crores</a:t>
            </a:r>
            <a:r>
              <a:rPr lang="en-US" b="1" dirty="0"/>
              <a:t> (US$2.5 billion) transferred to farmers under the PM - KISAN scheme</a:t>
            </a:r>
          </a:p>
          <a:p>
            <a:r>
              <a:rPr lang="en-US" b="1" dirty="0" err="1"/>
              <a:t>Odisha</a:t>
            </a:r>
            <a:r>
              <a:rPr lang="en-US" b="1" dirty="0"/>
              <a:t> passed new laws promoting contract farming</a:t>
            </a:r>
          </a:p>
          <a:p>
            <a:endParaRPr lang="en-US"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Loss to Manufacturing</a:t>
            </a:r>
          </a:p>
        </p:txBody>
      </p:sp>
      <p:sp>
        <p:nvSpPr>
          <p:cNvPr id="3" name="Content Placeholder 2"/>
          <p:cNvSpPr>
            <a:spLocks noGrp="1"/>
          </p:cNvSpPr>
          <p:nvPr>
            <p:ph idx="1"/>
          </p:nvPr>
        </p:nvSpPr>
        <p:spPr>
          <a:xfrm>
            <a:off x="228600" y="914400"/>
            <a:ext cx="8915400" cy="5638800"/>
          </a:xfrm>
        </p:spPr>
        <p:txBody>
          <a:bodyPr>
            <a:normAutofit lnSpcReduction="10000"/>
          </a:bodyPr>
          <a:lstStyle/>
          <a:p>
            <a:pPr>
              <a:buNone/>
            </a:pPr>
            <a:r>
              <a:rPr lang="en-US" b="1" dirty="0">
                <a:hlinkClick r:id="rId2" tooltip="Larsen &amp; Toubro"/>
              </a:rPr>
              <a:t>Larsen and Toubro</a:t>
            </a:r>
            <a:r>
              <a:rPr lang="en-US" b="1" dirty="0"/>
              <a:t>, </a:t>
            </a:r>
            <a:r>
              <a:rPr lang="en-US" b="1" dirty="0">
                <a:hlinkClick r:id="rId3" tooltip="Bharat Forge"/>
              </a:rPr>
              <a:t>Bharat Forge</a:t>
            </a:r>
            <a:r>
              <a:rPr lang="en-US" b="1" dirty="0"/>
              <a:t>, </a:t>
            </a:r>
            <a:r>
              <a:rPr lang="en-US" b="1" dirty="0" err="1">
                <a:hlinkClick r:id="rId4" tooltip="UltraTech Cement"/>
              </a:rPr>
              <a:t>UltraTech</a:t>
            </a:r>
            <a:r>
              <a:rPr lang="en-US" b="1" dirty="0">
                <a:hlinkClick r:id="rId4" tooltip="UltraTech Cement"/>
              </a:rPr>
              <a:t> Cement</a:t>
            </a:r>
            <a:r>
              <a:rPr lang="en-US" b="1" dirty="0"/>
              <a:t>, </a:t>
            </a:r>
            <a:r>
              <a:rPr lang="en-US" b="1" dirty="0">
                <a:hlinkClick r:id="rId5" tooltip="Grasim Industries"/>
              </a:rPr>
              <a:t>Grasim Industries</a:t>
            </a:r>
            <a:r>
              <a:rPr lang="en-US" b="1" dirty="0"/>
              <a:t>,  </a:t>
            </a:r>
            <a:r>
              <a:rPr lang="en-US" b="1" dirty="0" err="1">
                <a:hlinkClick r:id="rId6" tooltip="Aditya Birla Group"/>
              </a:rPr>
              <a:t>Aditya</a:t>
            </a:r>
            <a:r>
              <a:rPr lang="en-US" b="1" dirty="0">
                <a:hlinkClick r:id="rId6" tooltip="Aditya Birla Group"/>
              </a:rPr>
              <a:t> Birla Group</a:t>
            </a:r>
            <a:r>
              <a:rPr lang="en-US" b="1" dirty="0"/>
              <a:t>, </a:t>
            </a:r>
            <a:r>
              <a:rPr lang="en-US" b="1" dirty="0">
                <a:hlinkClick r:id="rId7" tooltip="Tata Motors"/>
              </a:rPr>
              <a:t>Tata Motors</a:t>
            </a:r>
            <a:r>
              <a:rPr lang="en-US" b="1" dirty="0"/>
              <a:t>, </a:t>
            </a:r>
            <a:r>
              <a:rPr lang="en-US" b="1" u="sng" dirty="0" err="1">
                <a:hlinkClick r:id="rId8"/>
              </a:rPr>
              <a:t>Thermax</a:t>
            </a:r>
            <a:r>
              <a:rPr lang="en-US" b="1" u="sng" dirty="0"/>
              <a:t>, </a:t>
            </a:r>
            <a:r>
              <a:rPr lang="en-US" b="1" u="sng" dirty="0" err="1"/>
              <a:t>iPhone</a:t>
            </a:r>
            <a:r>
              <a:rPr lang="en-US" b="1" u="sng" dirty="0"/>
              <a:t> producing companies</a:t>
            </a:r>
            <a:r>
              <a:rPr lang="en-US" b="1" dirty="0"/>
              <a:t> have temporarily suspended or significantly reduced operations in a number of manufacturing facilities and factories across the country</a:t>
            </a:r>
          </a:p>
          <a:p>
            <a:pPr>
              <a:buNone/>
            </a:pPr>
            <a:r>
              <a:rPr lang="en-US" b="1" dirty="0"/>
              <a:t>All 2 wheeler and 4 wheeler companies have put a stop to production till further notice. </a:t>
            </a:r>
          </a:p>
          <a:p>
            <a:pPr>
              <a:buNone/>
            </a:pPr>
            <a:r>
              <a:rPr lang="en-US" b="1" dirty="0"/>
              <a:t> </a:t>
            </a:r>
            <a:r>
              <a:rPr lang="en-US" b="1" dirty="0">
                <a:hlinkClick r:id="rId9" tooltip="Hindustan Unilever"/>
              </a:rPr>
              <a:t>Hindustan Unilever</a:t>
            </a:r>
            <a:r>
              <a:rPr lang="en-US" b="1" dirty="0"/>
              <a:t>, </a:t>
            </a:r>
            <a:r>
              <a:rPr lang="en-US" b="1" dirty="0">
                <a:hlinkClick r:id="rId10" tooltip="ITC Limited"/>
              </a:rPr>
              <a:t>ITC</a:t>
            </a:r>
            <a:r>
              <a:rPr lang="en-US" b="1" dirty="0"/>
              <a:t> , </a:t>
            </a:r>
            <a:r>
              <a:rPr lang="en-US" b="1" dirty="0" err="1">
                <a:hlinkClick r:id="rId11" tooltip="Dabur India Limited"/>
              </a:rPr>
              <a:t>Dabur</a:t>
            </a:r>
            <a:r>
              <a:rPr lang="en-US" b="1" dirty="0">
                <a:hlinkClick r:id="rId11" tooltip="Dabur India Limited"/>
              </a:rPr>
              <a:t> India</a:t>
            </a:r>
            <a:r>
              <a:rPr lang="en-US" b="1" dirty="0"/>
              <a:t> have shut manufacturing facilities except for factories producing essentials.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38200"/>
          </a:xfrm>
        </p:spPr>
        <p:txBody>
          <a:bodyPr/>
          <a:lstStyle/>
          <a:p>
            <a:r>
              <a:rPr lang="en-US" b="1" dirty="0"/>
              <a:t>Preamble</a:t>
            </a:r>
          </a:p>
        </p:txBody>
      </p:sp>
      <p:sp>
        <p:nvSpPr>
          <p:cNvPr id="3" name="Content Placeholder 2"/>
          <p:cNvSpPr>
            <a:spLocks noGrp="1"/>
          </p:cNvSpPr>
          <p:nvPr>
            <p:ph idx="1"/>
          </p:nvPr>
        </p:nvSpPr>
        <p:spPr>
          <a:xfrm>
            <a:off x="0" y="1143000"/>
            <a:ext cx="9144000" cy="5715000"/>
          </a:xfrm>
        </p:spPr>
        <p:txBody>
          <a:bodyPr>
            <a:normAutofit/>
          </a:bodyPr>
          <a:lstStyle/>
          <a:p>
            <a:r>
              <a:rPr lang="en-US" b="1" dirty="0"/>
              <a:t>Covid19 Virus first diagnosed in Wuhan, China, is detected in &gt; 190 countries - widespread</a:t>
            </a:r>
          </a:p>
          <a:p>
            <a:r>
              <a:rPr lang="en-US" b="1" dirty="0"/>
              <a:t>WHO declared COVID-19 as world health emergency in Jan 2020 </a:t>
            </a:r>
          </a:p>
          <a:p>
            <a:r>
              <a:rPr lang="en-US" b="1" dirty="0"/>
              <a:t>By April 2020, focus shifted from EU to US with more than 17 </a:t>
            </a:r>
            <a:r>
              <a:rPr lang="en-US" b="1" dirty="0" err="1"/>
              <a:t>lakh</a:t>
            </a:r>
            <a:r>
              <a:rPr lang="en-US" b="1" dirty="0"/>
              <a:t> affected, killing more than one </a:t>
            </a:r>
            <a:r>
              <a:rPr lang="en-US" b="1" dirty="0" err="1"/>
              <a:t>lakh</a:t>
            </a:r>
            <a:r>
              <a:rPr lang="en-US" b="1" dirty="0"/>
              <a:t> (6%)</a:t>
            </a:r>
          </a:p>
          <a:p>
            <a:r>
              <a:rPr lang="en-US" b="1" dirty="0"/>
              <a:t>&gt; 80 countries have closed borders, businesses, schools for 1.5 billion children, self-quarantining</a:t>
            </a:r>
          </a:p>
          <a:p>
            <a:r>
              <a:rPr lang="en-US" b="1" dirty="0"/>
              <a:t>Are we heading towards Malthusian </a:t>
            </a:r>
            <a:r>
              <a:rPr lang="en-US" b="1" dirty="0" err="1"/>
              <a:t>catestrophe</a:t>
            </a:r>
            <a:r>
              <a:rPr lang="en-US" b="1" dirty="0"/>
              <a:t>?</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p:spPr>
        <p:txBody>
          <a:bodyPr>
            <a:normAutofit fontScale="90000"/>
          </a:bodyPr>
          <a:lstStyle/>
          <a:p>
            <a:r>
              <a:rPr lang="en-US" b="1" dirty="0"/>
              <a:t>Impact on stock markets</a:t>
            </a:r>
            <a:br>
              <a:rPr lang="en-US" b="1" dirty="0"/>
            </a:br>
            <a:r>
              <a:rPr lang="kn-IN" b="1" dirty="0">
                <a:solidFill>
                  <a:srgbClr val="FF0000"/>
                </a:solidFill>
              </a:rPr>
              <a:t>ಅರ್ಥಾತುರಾಣಾಮ್ ನ</a:t>
            </a:r>
            <a:r>
              <a:rPr lang="en-US" b="1" dirty="0">
                <a:solidFill>
                  <a:srgbClr val="FF0000"/>
                </a:solidFill>
              </a:rPr>
              <a:t> </a:t>
            </a:r>
            <a:r>
              <a:rPr lang="kn-IN" b="1" dirty="0">
                <a:solidFill>
                  <a:srgbClr val="FF0000"/>
                </a:solidFill>
              </a:rPr>
              <a:t>ಗುಣೋ ನ</a:t>
            </a:r>
            <a:r>
              <a:rPr lang="en-US" b="1" dirty="0">
                <a:solidFill>
                  <a:srgbClr val="FF0000"/>
                </a:solidFill>
              </a:rPr>
              <a:t> </a:t>
            </a:r>
            <a:r>
              <a:rPr lang="kn-IN" b="1" dirty="0">
                <a:solidFill>
                  <a:srgbClr val="FF0000"/>
                </a:solidFill>
              </a:rPr>
              <a:t>ಧರ್ಮಹ </a:t>
            </a:r>
            <a:endParaRPr lang="en-US" b="1" dirty="0">
              <a:solidFill>
                <a:srgbClr val="FF0000"/>
              </a:solidFill>
            </a:endParaRPr>
          </a:p>
        </p:txBody>
      </p:sp>
      <p:sp>
        <p:nvSpPr>
          <p:cNvPr id="3" name="Content Placeholder 2"/>
          <p:cNvSpPr>
            <a:spLocks noGrp="1"/>
          </p:cNvSpPr>
          <p:nvPr>
            <p:ph idx="1"/>
          </p:nvPr>
        </p:nvSpPr>
        <p:spPr>
          <a:xfrm>
            <a:off x="0" y="1066800"/>
            <a:ext cx="9144000" cy="5791200"/>
          </a:xfrm>
        </p:spPr>
        <p:txBody>
          <a:bodyPr>
            <a:normAutofit fontScale="92500" lnSpcReduction="10000"/>
          </a:bodyPr>
          <a:lstStyle/>
          <a:p>
            <a:r>
              <a:rPr lang="en-US" b="1" dirty="0"/>
              <a:t>23 Mar 2020: Stock markets posted worst losses in history</a:t>
            </a:r>
          </a:p>
          <a:p>
            <a:r>
              <a:rPr lang="en-US" b="1" dirty="0">
                <a:hlinkClick r:id="rId2" tooltip="BSE SENSEX"/>
              </a:rPr>
              <a:t>SENSEX</a:t>
            </a:r>
            <a:r>
              <a:rPr lang="en-US" b="1" dirty="0"/>
              <a:t> fell 4000 points (13.15%) </a:t>
            </a:r>
          </a:p>
          <a:p>
            <a:r>
              <a:rPr lang="en-US" b="1" dirty="0">
                <a:hlinkClick r:id="rId3" tooltip="NIFTY 50"/>
              </a:rPr>
              <a:t>NSE NIFTY</a:t>
            </a:r>
            <a:r>
              <a:rPr lang="en-US" b="1" dirty="0"/>
              <a:t> fell 1150 points (12.98%)</a:t>
            </a:r>
          </a:p>
          <a:p>
            <a:r>
              <a:rPr lang="en-US" b="1" dirty="0"/>
              <a:t>25 March 2020, one day after complete 21-day lock-down was announced the  SENSEX posted its biggest gains in 11 years, adding a value of Rs. 4.7 </a:t>
            </a:r>
            <a:r>
              <a:rPr lang="en-US" b="1" dirty="0" err="1"/>
              <a:t>lakh</a:t>
            </a:r>
            <a:r>
              <a:rPr lang="en-US" b="1" dirty="0"/>
              <a:t> </a:t>
            </a:r>
            <a:r>
              <a:rPr lang="en-US" b="1" dirty="0" err="1"/>
              <a:t>crores</a:t>
            </a:r>
            <a:r>
              <a:rPr lang="en-US" b="1" dirty="0"/>
              <a:t>  (US$66 billion) </a:t>
            </a:r>
            <a:r>
              <a:rPr lang="en-US" b="1" dirty="0" err="1"/>
              <a:t>crore</a:t>
            </a:r>
            <a:r>
              <a:rPr lang="en-US" b="1" dirty="0"/>
              <a:t> for investors.</a:t>
            </a:r>
          </a:p>
          <a:p>
            <a:r>
              <a:rPr lang="en-US" b="1" dirty="0">
                <a:solidFill>
                  <a:srgbClr val="FF0000"/>
                </a:solidFill>
              </a:rPr>
              <a:t>8 April, following positive indication from Wall Street that the pandemic may have reached its peak in the US, stock markets in India rose steeply once again</a:t>
            </a:r>
          </a:p>
          <a:p>
            <a:r>
              <a:rPr lang="en-US" b="1" dirty="0"/>
              <a:t>By 29 April, Nifty reached 9500 mark.</a:t>
            </a:r>
            <a:r>
              <a:rPr lang="en-US" b="1" baseline="30000" dirty="0"/>
              <a: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b="1" dirty="0"/>
              <a:t>Impact on E - commerce</a:t>
            </a:r>
          </a:p>
        </p:txBody>
      </p:sp>
      <p:sp>
        <p:nvSpPr>
          <p:cNvPr id="3" name="Content Placeholder 2"/>
          <p:cNvSpPr>
            <a:spLocks noGrp="1"/>
          </p:cNvSpPr>
          <p:nvPr>
            <p:ph idx="1"/>
          </p:nvPr>
        </p:nvSpPr>
        <p:spPr>
          <a:xfrm>
            <a:off x="228600" y="1066800"/>
            <a:ext cx="8915400" cy="5791200"/>
          </a:xfrm>
        </p:spPr>
        <p:txBody>
          <a:bodyPr>
            <a:normAutofit/>
          </a:bodyPr>
          <a:lstStyle/>
          <a:p>
            <a:r>
              <a:rPr lang="en-US" b="1" dirty="0"/>
              <a:t>3</a:t>
            </a:r>
            <a:r>
              <a:rPr lang="en-US" b="1" baseline="30000" dirty="0"/>
              <a:t>rd</a:t>
            </a:r>
            <a:r>
              <a:rPr lang="en-US" b="1" dirty="0"/>
              <a:t> week of March:  </a:t>
            </a:r>
            <a:r>
              <a:rPr lang="en-US" b="1" dirty="0">
                <a:hlinkClick r:id="rId2" tooltip="Amazon (company)"/>
              </a:rPr>
              <a:t>Amazon</a:t>
            </a:r>
            <a:r>
              <a:rPr lang="en-US" b="1" dirty="0"/>
              <a:t> stopped sale of non-essential items in India  and </a:t>
            </a:r>
            <a:r>
              <a:rPr lang="en-US" b="1" dirty="0" err="1"/>
              <a:t>focussed</a:t>
            </a:r>
            <a:r>
              <a:rPr lang="en-US" b="1" dirty="0"/>
              <a:t>  only on essential needs as followed in Italy and France.</a:t>
            </a:r>
          </a:p>
          <a:p>
            <a:r>
              <a:rPr lang="en-US" b="1" dirty="0"/>
              <a:t>Similarly , 25 March, </a:t>
            </a:r>
            <a:r>
              <a:rPr lang="en-US" b="1" dirty="0" err="1"/>
              <a:t>Walmart</a:t>
            </a:r>
            <a:r>
              <a:rPr lang="en-US" b="1" dirty="0"/>
              <a:t> owned  </a:t>
            </a:r>
            <a:r>
              <a:rPr lang="en-US" b="1" dirty="0" err="1"/>
              <a:t>Flipkart</a:t>
            </a:r>
            <a:r>
              <a:rPr lang="en-US" b="1" dirty="0"/>
              <a:t>  suspended  services on e-commerce only selling and distributing essentials.</a:t>
            </a:r>
          </a:p>
          <a:p>
            <a:r>
              <a:rPr lang="en-US" b="1" dirty="0" err="1"/>
              <a:t>BigBasket</a:t>
            </a:r>
            <a:r>
              <a:rPr lang="en-US" b="1" dirty="0"/>
              <a:t> and </a:t>
            </a:r>
            <a:r>
              <a:rPr lang="en-US" b="1" dirty="0" err="1"/>
              <a:t>Grofers</a:t>
            </a:r>
            <a:r>
              <a:rPr lang="en-US" b="1" dirty="0"/>
              <a:t> also restricted services due to lockdown.</a:t>
            </a:r>
            <a:r>
              <a:rPr lang="en-US" b="1" baseline="30000" dirty="0">
                <a:hlinkClick r:id="rId3"/>
              </a:rPr>
              <a:t>[</a:t>
            </a:r>
          </a:p>
          <a:p>
            <a:r>
              <a:rPr lang="en-US" b="1" dirty="0">
                <a:hlinkClick r:id="rId4" tooltip="Delhi Police"/>
              </a:rPr>
              <a:t>Lack of clarity </a:t>
            </a:r>
            <a:r>
              <a:rPr lang="en-US" b="1" dirty="0" err="1">
                <a:hlinkClick r:id="rId4" tooltip="Delhi Police"/>
              </a:rPr>
              <a:t>regrding</a:t>
            </a:r>
            <a:r>
              <a:rPr lang="en-US" b="1" dirty="0">
                <a:hlinkClick r:id="rId4" tooltip="Delhi Police"/>
              </a:rPr>
              <a:t> essentials and non essentials</a:t>
            </a:r>
            <a:r>
              <a:rPr lang="en-US" dirty="0">
                <a:hlinkClick r:id="rId4" tooltip="Delhi Police"/>
              </a:rPr>
              <a:t>.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Impact on </a:t>
            </a:r>
            <a:r>
              <a:rPr lang="en-US" b="1" dirty="0" err="1"/>
              <a:t>Defence</a:t>
            </a:r>
            <a:endParaRPr lang="en-US" b="1" dirty="0"/>
          </a:p>
        </p:txBody>
      </p:sp>
      <p:sp>
        <p:nvSpPr>
          <p:cNvPr id="3" name="Content Placeholder 2"/>
          <p:cNvSpPr>
            <a:spLocks noGrp="1"/>
          </p:cNvSpPr>
          <p:nvPr>
            <p:ph idx="1"/>
          </p:nvPr>
        </p:nvSpPr>
        <p:spPr>
          <a:xfrm>
            <a:off x="0" y="914400"/>
            <a:ext cx="8991600" cy="5715000"/>
          </a:xfrm>
        </p:spPr>
        <p:txBody>
          <a:bodyPr>
            <a:normAutofit fontScale="85000" lnSpcReduction="20000"/>
          </a:bodyPr>
          <a:lstStyle/>
          <a:p>
            <a:r>
              <a:rPr lang="en-US" b="1" dirty="0" err="1"/>
              <a:t>Defence</a:t>
            </a:r>
            <a:r>
              <a:rPr lang="en-US" b="1" dirty="0"/>
              <a:t> has postponed all capital acquisitions until </a:t>
            </a:r>
            <a:r>
              <a:rPr lang="en-US" b="1" dirty="0" err="1"/>
              <a:t>coronavirus</a:t>
            </a:r>
            <a:r>
              <a:rPr lang="en-US" b="1" dirty="0"/>
              <a:t> pandemic recedes</a:t>
            </a:r>
          </a:p>
          <a:p>
            <a:r>
              <a:rPr lang="en-US" b="1" dirty="0"/>
              <a:t>No new major defense deals will be made in the beginning of  financial year 2020–21.</a:t>
            </a:r>
          </a:p>
          <a:p>
            <a:r>
              <a:rPr lang="en-US" b="1" dirty="0"/>
              <a:t>May:  </a:t>
            </a:r>
            <a:r>
              <a:rPr lang="en-US" b="1" dirty="0" err="1"/>
              <a:t>Defence</a:t>
            </a:r>
            <a:r>
              <a:rPr lang="en-US" b="1" dirty="0"/>
              <a:t> emphasized need to minimize costly defense imports and boost domestic production : 'Make in India' by hand-holding our domestic industry even if they deliver weapons with only 70% of the GSQRs (general staff qualitative requirements) in the beginning…given the opportunity, they will eventually deliver cutting-edge technology</a:t>
            </a:r>
          </a:p>
          <a:p>
            <a:r>
              <a:rPr lang="en-US" b="1" dirty="0"/>
              <a:t>Finance Minister announced change in the FDI cap from 49% to 74% for defense, the corporatization of India's ordnance production and a list for the ban of select defense imports.</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Economic danger Vs Health risk</a:t>
            </a:r>
          </a:p>
        </p:txBody>
      </p:sp>
      <p:sp>
        <p:nvSpPr>
          <p:cNvPr id="3" name="Content Placeholder 2"/>
          <p:cNvSpPr>
            <a:spLocks noGrp="1"/>
          </p:cNvSpPr>
          <p:nvPr>
            <p:ph idx="1"/>
          </p:nvPr>
        </p:nvSpPr>
        <p:spPr>
          <a:xfrm>
            <a:off x="152400" y="1066800"/>
            <a:ext cx="8991600" cy="5791200"/>
          </a:xfrm>
        </p:spPr>
        <p:txBody>
          <a:bodyPr>
            <a:normAutofit/>
          </a:bodyPr>
          <a:lstStyle/>
          <a:p>
            <a:r>
              <a:rPr lang="en-US" b="1" dirty="0">
                <a:hlinkClick r:id="rId2" tooltip="Adar Poonawalla"/>
              </a:rPr>
              <a:t>Adar </a:t>
            </a:r>
            <a:r>
              <a:rPr lang="en-US" b="1" dirty="0" err="1">
                <a:hlinkClick r:id="rId2" tooltip="Adar Poonawalla"/>
              </a:rPr>
              <a:t>Poonawalla</a:t>
            </a:r>
            <a:r>
              <a:rPr lang="en-US" b="1" dirty="0"/>
              <a:t>, CEO of </a:t>
            </a:r>
            <a:r>
              <a:rPr lang="en-US" b="1" dirty="0">
                <a:hlinkClick r:id="rId3" tooltip="Serum Institute of India"/>
              </a:rPr>
              <a:t>Serum Institute of India</a:t>
            </a:r>
            <a:r>
              <a:rPr lang="en-US" b="1" dirty="0"/>
              <a:t> said: "the economic danger of the outbreak was exponentially greater than its health risks”</a:t>
            </a:r>
          </a:p>
          <a:p>
            <a:r>
              <a:rPr lang="en-US" b="1" dirty="0"/>
              <a:t>29 April, </a:t>
            </a:r>
            <a:r>
              <a:rPr lang="en-US" b="1" dirty="0">
                <a:hlinkClick r:id="rId4" tooltip="N. R. Narayana Murthy"/>
              </a:rPr>
              <a:t>NR </a:t>
            </a:r>
            <a:r>
              <a:rPr lang="en-US" b="1" dirty="0" err="1">
                <a:hlinkClick r:id="rId4" tooltip="N. R. Narayana Murthy"/>
              </a:rPr>
              <a:t>Narayana</a:t>
            </a:r>
            <a:r>
              <a:rPr lang="en-US" b="1" dirty="0">
                <a:hlinkClick r:id="rId4" tooltip="N. R. Narayana Murthy"/>
              </a:rPr>
              <a:t> Murthy</a:t>
            </a:r>
            <a:r>
              <a:rPr lang="en-US" b="1" dirty="0"/>
              <a:t> said that if the lockdown continues, India may see more death due t</a:t>
            </a:r>
          </a:p>
          <a:p>
            <a:r>
              <a:rPr lang="en-US" b="1" dirty="0"/>
              <a:t>29 Mar: </a:t>
            </a:r>
            <a:r>
              <a:rPr lang="en-US" b="1" dirty="0" err="1"/>
              <a:t>Govt</a:t>
            </a:r>
            <a:r>
              <a:rPr lang="en-US" b="1" dirty="0"/>
              <a:t> allowed movement of all essentials and non-essential goods during lockdown.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Impact on salaries</a:t>
            </a:r>
          </a:p>
        </p:txBody>
      </p:sp>
      <p:sp>
        <p:nvSpPr>
          <p:cNvPr id="3" name="Content Placeholder 2"/>
          <p:cNvSpPr>
            <a:spLocks noGrp="1"/>
          </p:cNvSpPr>
          <p:nvPr>
            <p:ph idx="1"/>
          </p:nvPr>
        </p:nvSpPr>
        <p:spPr>
          <a:xfrm>
            <a:off x="0" y="990600"/>
            <a:ext cx="9144000" cy="5867400"/>
          </a:xfrm>
        </p:spPr>
        <p:txBody>
          <a:bodyPr>
            <a:normAutofit fontScale="92500"/>
          </a:bodyPr>
          <a:lstStyle/>
          <a:p>
            <a:r>
              <a:rPr lang="en-US" b="1" dirty="0"/>
              <a:t>19 March  2020:  PM appealed  businesses and high income segments  to take care of the economic needs of workers</a:t>
            </a:r>
          </a:p>
          <a:p>
            <a:r>
              <a:rPr lang="en-US" b="1" dirty="0"/>
              <a:t>Appealed to families not to cut pay of domestic help </a:t>
            </a:r>
          </a:p>
          <a:p>
            <a:r>
              <a:rPr lang="en-US" b="1" dirty="0" err="1"/>
              <a:t>Govt</a:t>
            </a:r>
            <a:r>
              <a:rPr lang="en-US" b="1" dirty="0"/>
              <a:t> circulated advisories to keep paying employees where contractual, casual and outsourced staff of Ministries/Departments and other organization of Government of India are required to stay at home due to  lockdown treating them  "on duty“</a:t>
            </a:r>
          </a:p>
          <a:p>
            <a:r>
              <a:rPr lang="en-US" b="1" dirty="0"/>
              <a:t>15 May, Supreme Court announced  - government should not take "coercive action" against employees for not paying wages during the lockdown. </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Migrant workers - due to lock down</a:t>
            </a:r>
          </a:p>
        </p:txBody>
      </p:sp>
      <p:sp>
        <p:nvSpPr>
          <p:cNvPr id="3" name="Content Placeholder 2"/>
          <p:cNvSpPr>
            <a:spLocks noGrp="1"/>
          </p:cNvSpPr>
          <p:nvPr>
            <p:ph idx="1"/>
          </p:nvPr>
        </p:nvSpPr>
        <p:spPr>
          <a:xfrm>
            <a:off x="0" y="914400"/>
            <a:ext cx="9144000" cy="5715000"/>
          </a:xfrm>
        </p:spPr>
        <p:txBody>
          <a:bodyPr>
            <a:normAutofit fontScale="55000" lnSpcReduction="20000"/>
          </a:bodyPr>
          <a:lstStyle/>
          <a:p>
            <a:r>
              <a:rPr lang="en-US" sz="3800" b="1" dirty="0"/>
              <a:t>Daily-wage workers (urban poor and migrant laborers) due to lock down  were walking back to villages due to absence of transport, many died in accidents</a:t>
            </a:r>
          </a:p>
          <a:p>
            <a:r>
              <a:rPr lang="en-US" sz="3800" b="1" dirty="0"/>
              <a:t>State governments set up 21,000 camps to house  660,000 migrants to  stop  exodus</a:t>
            </a:r>
          </a:p>
          <a:p>
            <a:r>
              <a:rPr lang="en-US" sz="3800" b="1" dirty="0"/>
              <a:t>500 hunger relief </a:t>
            </a:r>
            <a:r>
              <a:rPr lang="en-US" sz="3800" b="1" dirty="0" err="1"/>
              <a:t>centres</a:t>
            </a:r>
            <a:r>
              <a:rPr lang="en-US" sz="3800" b="1" dirty="0"/>
              <a:t> were set up by the Delhi government by March end. </a:t>
            </a:r>
          </a:p>
          <a:p>
            <a:r>
              <a:rPr lang="en-US" sz="3800" b="1" dirty="0"/>
              <a:t>5 April : 75 </a:t>
            </a:r>
            <a:r>
              <a:rPr lang="en-US" sz="3800" b="1" dirty="0" err="1"/>
              <a:t>lakh</a:t>
            </a:r>
            <a:r>
              <a:rPr lang="en-US" sz="3800" b="1" dirty="0"/>
              <a:t> people provided food in food camps by the government and NGO</a:t>
            </a:r>
          </a:p>
          <a:p>
            <a:r>
              <a:rPr lang="en-US" sz="3800" b="1" dirty="0"/>
              <a:t>12 April, 37,978 relief camps and 26,225 food camps were set up </a:t>
            </a:r>
          </a:p>
          <a:p>
            <a:r>
              <a:rPr lang="en-US" sz="3800" b="1" dirty="0"/>
              <a:t> Migrants in Kerala  provided with medical essentials - masks, sanitizers, and medicines</a:t>
            </a:r>
          </a:p>
          <a:p>
            <a:r>
              <a:rPr lang="en-US" sz="3800" b="1" dirty="0"/>
              <a:t>FM announced Rs. 1.7 </a:t>
            </a:r>
            <a:r>
              <a:rPr lang="en-US" sz="3800" b="1" dirty="0" err="1"/>
              <a:t>lakh</a:t>
            </a:r>
            <a:r>
              <a:rPr lang="en-US" sz="3800" b="1" dirty="0"/>
              <a:t> </a:t>
            </a:r>
            <a:r>
              <a:rPr lang="en-US" sz="3800" b="1" dirty="0" err="1"/>
              <a:t>crore</a:t>
            </a:r>
            <a:r>
              <a:rPr lang="en-US" sz="3800" b="1" dirty="0"/>
              <a:t> (US$24 billion) spending for the poor – through cash transfers,  food security</a:t>
            </a:r>
          </a:p>
          <a:p>
            <a:r>
              <a:rPr lang="en-US" sz="3800" b="1" dirty="0"/>
              <a:t>April 1, 2020: MGNREGA wages were increased by 11% from Rs. 182 (2.6USD) to Rs. 202 (US$2.80) </a:t>
            </a:r>
          </a:p>
          <a:p>
            <a:r>
              <a:rPr lang="en-US" sz="3800" b="1" dirty="0"/>
              <a:t>14 May,  2020:  Free food grains for  80 million migrant workers spending  Rs.35 billion (US$490 million)</a:t>
            </a:r>
          </a:p>
          <a:p>
            <a:r>
              <a:rPr lang="en-US" sz="3800" b="1" dirty="0"/>
              <a:t>May 1-21: Railways transported  31 </a:t>
            </a:r>
            <a:r>
              <a:rPr lang="en-US" sz="3800" b="1" dirty="0" err="1"/>
              <a:t>lakh</a:t>
            </a:r>
            <a:r>
              <a:rPr lang="en-US" sz="3800" b="1" dirty="0"/>
              <a:t>  migrants to their homes in special train and GOI paid the fare</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Other steps taken due to Covi19</a:t>
            </a:r>
          </a:p>
        </p:txBody>
      </p:sp>
      <p:sp>
        <p:nvSpPr>
          <p:cNvPr id="3" name="Content Placeholder 2"/>
          <p:cNvSpPr>
            <a:spLocks noGrp="1"/>
          </p:cNvSpPr>
          <p:nvPr>
            <p:ph idx="1"/>
          </p:nvPr>
        </p:nvSpPr>
        <p:spPr>
          <a:xfrm>
            <a:off x="0" y="914400"/>
            <a:ext cx="8915400" cy="5638800"/>
          </a:xfrm>
        </p:spPr>
        <p:txBody>
          <a:bodyPr>
            <a:normAutofit fontScale="85000" lnSpcReduction="10000"/>
          </a:bodyPr>
          <a:lstStyle/>
          <a:p>
            <a:r>
              <a:rPr lang="en-US" b="1" dirty="0" err="1"/>
              <a:t>GoI</a:t>
            </a:r>
            <a:r>
              <a:rPr lang="en-US" b="1" dirty="0"/>
              <a:t> suspended  MPLADS for two years</a:t>
            </a:r>
          </a:p>
          <a:p>
            <a:r>
              <a:rPr lang="en-US" b="1" dirty="0"/>
              <a:t>State governments  incurred huge losses  and  may have to cut capital expenses to find alternate ways to pay salaries. </a:t>
            </a:r>
          </a:p>
          <a:p>
            <a:r>
              <a:rPr lang="en-US" b="1" dirty="0"/>
              <a:t>Delhi government fallen 90% short in tax collection as compared to 2019, is planning to  raise loans and taxes.</a:t>
            </a:r>
          </a:p>
          <a:p>
            <a:r>
              <a:rPr lang="en-US" b="1" dirty="0"/>
              <a:t>Maharashtra has put a hold on all new capital works till March next year;</a:t>
            </a:r>
            <a:r>
              <a:rPr lang="en-US" b="1" baseline="30000" dirty="0"/>
              <a:t> </a:t>
            </a:r>
            <a:r>
              <a:rPr lang="en-US" b="1" dirty="0"/>
              <a:t>spending under government development schemes reduced by 67% for current fiscal.</a:t>
            </a:r>
          </a:p>
          <a:p>
            <a:r>
              <a:rPr lang="en-US" b="1" dirty="0"/>
              <a:t>Delhi and  AP governments imposed  70%-75% "corona" extra tax on liquor. Excise duty on liquor is the third largest source of income for a number of states, nearly 10-15% of total tax collection for some states. </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15962"/>
          </a:xfrm>
        </p:spPr>
        <p:txBody>
          <a:bodyPr>
            <a:normAutofit fontScale="90000"/>
          </a:bodyPr>
          <a:lstStyle/>
          <a:p>
            <a:r>
              <a:rPr lang="en-US" b="1" dirty="0"/>
              <a:t>KERALA EXPERIENCE</a:t>
            </a:r>
          </a:p>
        </p:txBody>
      </p:sp>
      <p:sp>
        <p:nvSpPr>
          <p:cNvPr id="3" name="Content Placeholder 2"/>
          <p:cNvSpPr>
            <a:spLocks noGrp="1"/>
          </p:cNvSpPr>
          <p:nvPr>
            <p:ph idx="1"/>
          </p:nvPr>
        </p:nvSpPr>
        <p:spPr>
          <a:xfrm>
            <a:off x="0" y="838200"/>
            <a:ext cx="8991600" cy="5287963"/>
          </a:xfrm>
        </p:spPr>
        <p:txBody>
          <a:bodyPr>
            <a:normAutofit fontScale="92500" lnSpcReduction="20000"/>
          </a:bodyPr>
          <a:lstStyle/>
          <a:p>
            <a:pPr>
              <a:buNone/>
            </a:pPr>
            <a:r>
              <a:rPr lang="en-US" b="1" dirty="0" err="1"/>
              <a:t>Smt</a:t>
            </a:r>
            <a:r>
              <a:rPr lang="en-US" b="1" dirty="0"/>
              <a:t> KK </a:t>
            </a:r>
            <a:r>
              <a:rPr lang="en-US" b="1" dirty="0" err="1"/>
              <a:t>Shailaja</a:t>
            </a:r>
            <a:r>
              <a:rPr lang="en-US" b="1" dirty="0"/>
              <a:t>, Health minister ordered the four international airports to screen passengers in January, isolating those with symptoms. 24 </a:t>
            </a:r>
          </a:p>
          <a:p>
            <a:pPr>
              <a:buNone/>
            </a:pPr>
            <a:r>
              <a:rPr lang="en-US" b="1" dirty="0"/>
              <a:t>24-member state response team  with police and public officials across Kerala.</a:t>
            </a:r>
          </a:p>
          <a:p>
            <a:pPr>
              <a:buNone/>
            </a:pPr>
            <a:r>
              <a:rPr lang="en-US" b="1" dirty="0"/>
              <a:t>Health-care system  the best in India, world-class nurses, life expectancy  in Kerala the highest in the country.</a:t>
            </a:r>
          </a:p>
          <a:p>
            <a:pPr>
              <a:buNone/>
            </a:pPr>
            <a:r>
              <a:rPr lang="en-US" b="1" dirty="0"/>
              <a:t>Sri P.B. </a:t>
            </a:r>
            <a:r>
              <a:rPr lang="en-US" b="1" dirty="0" err="1"/>
              <a:t>Nooh</a:t>
            </a:r>
            <a:r>
              <a:rPr lang="en-US" b="1" dirty="0"/>
              <a:t> IAS (Kerala), Sri PB </a:t>
            </a:r>
            <a:r>
              <a:rPr lang="en-US" b="1" dirty="0" err="1"/>
              <a:t>Salim</a:t>
            </a:r>
            <a:r>
              <a:rPr lang="en-US" b="1" dirty="0"/>
              <a:t> IAS(West Bengal) brothers, played key role in control of </a:t>
            </a:r>
            <a:r>
              <a:rPr lang="en-US" b="1" dirty="0" err="1"/>
              <a:t>Covid</a:t>
            </a:r>
            <a:r>
              <a:rPr lang="en-US" b="1" dirty="0"/>
              <a:t> 19. </a:t>
            </a:r>
          </a:p>
          <a:p>
            <a:pPr>
              <a:buNone/>
            </a:pPr>
            <a:r>
              <a:rPr lang="en-US" b="1" dirty="0"/>
              <a:t>Sri </a:t>
            </a:r>
            <a:r>
              <a:rPr lang="en-US" b="1" dirty="0" err="1"/>
              <a:t>Nooh</a:t>
            </a:r>
            <a:r>
              <a:rPr lang="en-US" b="1" dirty="0"/>
              <a:t> devised a strategy with help of police tracing  and home quarantining all contacts of  4,000 people, including 2,000  from foreign countries,</a:t>
            </a:r>
          </a:p>
          <a:p>
            <a:pPr>
              <a:buNone/>
            </a:pPr>
            <a:endParaRPr lang="en-US"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a:t>KARNATAKA EXPERIENCE</a:t>
            </a:r>
          </a:p>
        </p:txBody>
      </p:sp>
      <p:sp>
        <p:nvSpPr>
          <p:cNvPr id="3" name="Content Placeholder 2"/>
          <p:cNvSpPr>
            <a:spLocks noGrp="1"/>
          </p:cNvSpPr>
          <p:nvPr>
            <p:ph idx="1"/>
          </p:nvPr>
        </p:nvSpPr>
        <p:spPr>
          <a:xfrm>
            <a:off x="152400" y="838200"/>
            <a:ext cx="8763000" cy="5867400"/>
          </a:xfrm>
        </p:spPr>
        <p:txBody>
          <a:bodyPr>
            <a:normAutofit fontScale="92500" lnSpcReduction="10000"/>
          </a:bodyPr>
          <a:lstStyle/>
          <a:p>
            <a:r>
              <a:rPr lang="en-US" b="1" dirty="0"/>
              <a:t>Karnataka State built a network of 30,000 volunteers to fight spread of </a:t>
            </a:r>
            <a:r>
              <a:rPr lang="en-US" b="1" dirty="0" err="1"/>
              <a:t>Covid</a:t>
            </a:r>
            <a:r>
              <a:rPr lang="en-US" b="1" dirty="0"/>
              <a:t> 19 and help the most vulnerable.</a:t>
            </a:r>
          </a:p>
          <a:p>
            <a:r>
              <a:rPr lang="en-US" b="1" dirty="0"/>
              <a:t>Digital technology  used in developing the systems necessary to manage this workforce.</a:t>
            </a:r>
            <a:br>
              <a:rPr lang="en-US" b="1" dirty="0"/>
            </a:br>
            <a:r>
              <a:rPr lang="en-US" b="1" dirty="0"/>
              <a:t>The doubling rate of new COVID-19 cases slowed down from 3.5 days to 7.5 days </a:t>
            </a:r>
          </a:p>
          <a:p>
            <a:r>
              <a:rPr lang="en-US" b="1" dirty="0"/>
              <a:t>Leadership of CM Sri BS </a:t>
            </a:r>
            <a:r>
              <a:rPr lang="en-US" b="1" dirty="0" err="1"/>
              <a:t>Yediyurappa</a:t>
            </a:r>
            <a:r>
              <a:rPr lang="en-US" b="1" dirty="0"/>
              <a:t> – created task forces, control </a:t>
            </a:r>
            <a:r>
              <a:rPr lang="en-US" b="1" dirty="0" err="1"/>
              <a:t>centres</a:t>
            </a:r>
            <a:r>
              <a:rPr lang="en-US" b="1" dirty="0"/>
              <a:t> with volunteers, industry leaders, doctors, IT professionals, paramedics, police officers, civil </a:t>
            </a:r>
            <a:r>
              <a:rPr lang="en-US" b="1" dirty="0" err="1"/>
              <a:t>defence</a:t>
            </a:r>
            <a:r>
              <a:rPr lang="en-US" b="1" dirty="0"/>
              <a:t> personnel, support of the Indian Red Cross Society </a:t>
            </a:r>
            <a:r>
              <a:rPr lang="en-US" b="1" dirty="0">
                <a:hlinkClick r:id="rId2"/>
              </a:rPr>
              <a:t>–</a:t>
            </a:r>
            <a:r>
              <a:rPr lang="en-US" b="1" dirty="0"/>
              <a:t> steered by Captain P </a:t>
            </a:r>
            <a:r>
              <a:rPr lang="en-US" b="1" dirty="0" err="1"/>
              <a:t>Manivannan</a:t>
            </a:r>
            <a:r>
              <a:rPr lang="en-US" b="1" dirty="0"/>
              <a:t>, IAS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b="1" dirty="0"/>
              <a:t>Karnataka Covid19 experience</a:t>
            </a:r>
          </a:p>
        </p:txBody>
      </p:sp>
      <p:sp>
        <p:nvSpPr>
          <p:cNvPr id="3" name="Content Placeholder 2"/>
          <p:cNvSpPr>
            <a:spLocks noGrp="1"/>
          </p:cNvSpPr>
          <p:nvPr>
            <p:ph idx="1"/>
          </p:nvPr>
        </p:nvSpPr>
        <p:spPr>
          <a:xfrm>
            <a:off x="0" y="609600"/>
            <a:ext cx="9144000" cy="5516563"/>
          </a:xfrm>
        </p:spPr>
        <p:txBody>
          <a:bodyPr>
            <a:noAutofit/>
          </a:bodyPr>
          <a:lstStyle/>
          <a:p>
            <a:r>
              <a:rPr lang="en-US" sz="2400" b="1" dirty="0"/>
              <a:t>March 2020 : </a:t>
            </a:r>
            <a:r>
              <a:rPr lang="en-US" sz="2400" b="1" dirty="0" err="1"/>
              <a:t>Govt</a:t>
            </a:r>
            <a:r>
              <a:rPr lang="en-US" sz="2400" b="1" dirty="0"/>
              <a:t> of Karnataka  launched ‘Corona warriors’  with volunteers from all walks of life  to fight the pandemic</a:t>
            </a:r>
          </a:p>
          <a:p>
            <a:r>
              <a:rPr lang="en-US" sz="2400" b="1" dirty="0"/>
              <a:t>With the objective of No one goes hungry + everyone stays safe: Volunteers helped build technological and medical infrastructure, offered telemedicine support from doctors, shadowed police personnel in enforcing the lockdown, cooking and serving food for migrant </a:t>
            </a:r>
            <a:r>
              <a:rPr lang="en-US" sz="2400" b="1" dirty="0" err="1"/>
              <a:t>labourers</a:t>
            </a:r>
            <a:r>
              <a:rPr lang="en-US" sz="2400" b="1" dirty="0"/>
              <a:t>. </a:t>
            </a:r>
          </a:p>
          <a:p>
            <a:r>
              <a:rPr lang="en-US" sz="2400" b="1" dirty="0"/>
              <a:t>80% of the queries  on Social media through helpline  and group called ‘</a:t>
            </a:r>
            <a:r>
              <a:rPr lang="en-US" sz="2400" b="1" dirty="0" err="1"/>
              <a:t>Sahaya</a:t>
            </a:r>
            <a:r>
              <a:rPr lang="en-US" sz="2400" b="1" dirty="0"/>
              <a:t>’  set up were related to non-COVID-19 emergencies  such as delivering medicines to  elderly as they are housebound, securing curfew passes from  police for emergencies, bringing food and essentials to individuals under quarantine, ensuring migrant </a:t>
            </a:r>
            <a:r>
              <a:rPr lang="en-US" sz="2400" b="1" dirty="0" err="1"/>
              <a:t>labourers</a:t>
            </a:r>
            <a:r>
              <a:rPr lang="en-US" sz="2400" b="1" dirty="0"/>
              <a:t> and informal workers  to have access to groceries and food when they have no job and no earnings.</a:t>
            </a:r>
          </a:p>
          <a:p>
            <a:r>
              <a:rPr lang="en-US" sz="2400" b="1" dirty="0"/>
              <a:t>Such ration and food requests were  converted into tasks by the state's digital command centre, and assigned to volunteer teams  to meet the requests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304800"/>
          </a:xfrm>
        </p:spPr>
        <p:txBody>
          <a:bodyPr>
            <a:noAutofit/>
          </a:bodyPr>
          <a:lstStyle/>
          <a:p>
            <a:r>
              <a:rPr lang="en-US" sz="2800" b="1" dirty="0"/>
              <a:t>What is unique about Covid19 shock</a:t>
            </a:r>
          </a:p>
        </p:txBody>
      </p:sp>
      <p:sp>
        <p:nvSpPr>
          <p:cNvPr id="3" name="Content Placeholder 2"/>
          <p:cNvSpPr>
            <a:spLocks noGrp="1"/>
          </p:cNvSpPr>
          <p:nvPr>
            <p:ph idx="1"/>
          </p:nvPr>
        </p:nvSpPr>
        <p:spPr>
          <a:xfrm>
            <a:off x="152400" y="457200"/>
            <a:ext cx="8991600" cy="6400800"/>
          </a:xfrm>
        </p:spPr>
        <p:txBody>
          <a:bodyPr>
            <a:normAutofit/>
          </a:bodyPr>
          <a:lstStyle/>
          <a:p>
            <a:pPr marL="514350" indent="-514350">
              <a:buAutoNum type="arabicPeriod"/>
            </a:pPr>
            <a:r>
              <a:rPr lang="en-US" b="1" dirty="0"/>
              <a:t>First began as a supply shock</a:t>
            </a:r>
          </a:p>
          <a:p>
            <a:pPr marL="514350" indent="-514350">
              <a:buAutoNum type="arabicPeriod"/>
            </a:pPr>
            <a:r>
              <a:rPr lang="en-US" b="1" dirty="0"/>
              <a:t>But, Global Economy is interdependent as most products are produced as part of a global value chain (GVC): for example car or mobile parts made all over the world before final assembly</a:t>
            </a:r>
          </a:p>
          <a:p>
            <a:pPr marL="514350" indent="-514350">
              <a:buAutoNum type="arabicPeriod"/>
            </a:pPr>
            <a:r>
              <a:rPr lang="en-US" b="1" dirty="0"/>
              <a:t>Plant closures in China, parts of Asia affected supply chain, dwindling inventories</a:t>
            </a:r>
          </a:p>
          <a:p>
            <a:pPr marL="514350" indent="-514350">
              <a:buAutoNum type="arabicPeriod"/>
            </a:pPr>
            <a:r>
              <a:rPr lang="en-US" b="1" dirty="0"/>
              <a:t>With the spread of </a:t>
            </a:r>
            <a:r>
              <a:rPr lang="en-US" b="1" dirty="0" err="1"/>
              <a:t>Covid</a:t>
            </a:r>
            <a:r>
              <a:rPr lang="en-US" b="1" dirty="0"/>
              <a:t> 19 to Europe, supply shock shifted to demand crisis due to physical distancing, travel restrictions, cancelling sporting events, closing shops, restaurants, mandatory quarantine measures</a:t>
            </a:r>
          </a:p>
          <a:p>
            <a:pPr marL="514350" indent="-514350">
              <a:buFont typeface="Arial" pitchFamily="34" charset="0"/>
              <a:buAutoNum type="arabicPeriod"/>
            </a:pPr>
            <a:endParaRPr lang="en-US" dirty="0"/>
          </a:p>
          <a:p>
            <a:pPr marL="514350" indent="-514350">
              <a:buAutoNum type="arabicPeriod"/>
            </a:pPr>
            <a:endParaRPr lang="en-US" dirty="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Members of Karnataka's volunteer taskforce - the 'Corona Warriors'"/>
          <p:cNvPicPr>
            <a:picLocks noChangeAspect="1" noChangeArrowheads="1"/>
          </p:cNvPicPr>
          <p:nvPr/>
        </p:nvPicPr>
        <p:blipFill>
          <a:blip r:embed="rId2" cstate="print"/>
          <a:srcRect/>
          <a:stretch>
            <a:fillRect/>
          </a:stretch>
        </p:blipFill>
        <p:spPr bwMode="auto">
          <a:xfrm>
            <a:off x="304800" y="228600"/>
            <a:ext cx="8298966" cy="1981200"/>
          </a:xfrm>
          <a:prstGeom prst="rect">
            <a:avLst/>
          </a:prstGeom>
          <a:noFill/>
        </p:spPr>
      </p:pic>
      <p:pic>
        <p:nvPicPr>
          <p:cNvPr id="72708" name="Picture 4" descr="https://thefederal.com/file/2020/04/Data-as-of-April-28.jpg"/>
          <p:cNvPicPr>
            <a:picLocks noChangeAspect="1" noChangeArrowheads="1"/>
          </p:cNvPicPr>
          <p:nvPr/>
        </p:nvPicPr>
        <p:blipFill>
          <a:blip r:embed="rId3" cstate="print"/>
          <a:srcRect/>
          <a:stretch>
            <a:fillRect/>
          </a:stretch>
        </p:blipFill>
        <p:spPr bwMode="auto">
          <a:xfrm>
            <a:off x="1" y="2514600"/>
            <a:ext cx="9296400" cy="394335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639762"/>
          </a:xfrm>
        </p:spPr>
        <p:txBody>
          <a:bodyPr>
            <a:normAutofit fontScale="90000"/>
          </a:bodyPr>
          <a:lstStyle/>
          <a:p>
            <a:r>
              <a:rPr lang="en-US" dirty="0"/>
              <a:t>Actions of RBI</a:t>
            </a:r>
          </a:p>
        </p:txBody>
      </p:sp>
      <p:sp>
        <p:nvSpPr>
          <p:cNvPr id="3" name="Content Placeholder 2"/>
          <p:cNvSpPr>
            <a:spLocks noGrp="1"/>
          </p:cNvSpPr>
          <p:nvPr>
            <p:ph idx="1"/>
          </p:nvPr>
        </p:nvSpPr>
        <p:spPr>
          <a:xfrm>
            <a:off x="152400" y="685800"/>
            <a:ext cx="8991600" cy="6172200"/>
          </a:xfrm>
        </p:spPr>
        <p:txBody>
          <a:bodyPr>
            <a:normAutofit fontScale="85000" lnSpcReduction="20000"/>
          </a:bodyPr>
          <a:lstStyle/>
          <a:p>
            <a:r>
              <a:rPr lang="en-US" b="1" dirty="0"/>
              <a:t>Mar 12: $2 billion injection into foreign-exchange market to support the rupee. </a:t>
            </a:r>
          </a:p>
          <a:p>
            <a:r>
              <a:rPr lang="en-US" b="1" dirty="0"/>
              <a:t>Mar 13: Announced a plan to add liquidity through short-term repurchase operations. </a:t>
            </a:r>
          </a:p>
          <a:p>
            <a:r>
              <a:rPr lang="en-US" b="1" dirty="0"/>
              <a:t>Mar 14: Plans to infuse 250 billion rupees ($3.4 billion) into the system through short-term repurchase operation. </a:t>
            </a:r>
          </a:p>
          <a:p>
            <a:r>
              <a:rPr lang="en-US" b="1" dirty="0"/>
              <a:t>Mar 19: Announced that it will buy bonds in the open market for 100 billion Indian rupees ($1.35 billion) due to mature between 2022 and 2025 to keep all market segments liquid and stable. </a:t>
            </a:r>
          </a:p>
          <a:p>
            <a:r>
              <a:rPr lang="en-US" b="1" dirty="0"/>
              <a:t>Mar 27: Lowered benchmark repo rate by 75 basis points to 4.40% and announced steps to tackle the impact of COVID-19 on various industries from the lockdown, such as  cutting banks’ cash reserve ratio and targeted long term repos operations. Reverse repo rate was reduced by 90 basis points to 4%.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63562"/>
          </a:xfrm>
        </p:spPr>
        <p:txBody>
          <a:bodyPr>
            <a:normAutofit fontScale="90000"/>
          </a:bodyPr>
          <a:lstStyle/>
          <a:p>
            <a:r>
              <a:rPr lang="en-US" b="1" dirty="0"/>
              <a:t>Actions of </a:t>
            </a:r>
            <a:r>
              <a:rPr lang="en-US" b="1" dirty="0" err="1"/>
              <a:t>Govt</a:t>
            </a:r>
            <a:r>
              <a:rPr lang="en-US" b="1" dirty="0"/>
              <a:t> of India</a:t>
            </a:r>
          </a:p>
        </p:txBody>
      </p:sp>
      <p:sp>
        <p:nvSpPr>
          <p:cNvPr id="3" name="Content Placeholder 2"/>
          <p:cNvSpPr>
            <a:spLocks noGrp="1"/>
          </p:cNvSpPr>
          <p:nvPr>
            <p:ph idx="1"/>
          </p:nvPr>
        </p:nvSpPr>
        <p:spPr>
          <a:xfrm>
            <a:off x="228600" y="762000"/>
            <a:ext cx="8610600" cy="5638800"/>
          </a:xfrm>
        </p:spPr>
        <p:txBody>
          <a:bodyPr>
            <a:normAutofit fontScale="85000" lnSpcReduction="10000"/>
          </a:bodyPr>
          <a:lstStyle/>
          <a:p>
            <a:r>
              <a:rPr lang="en-US" b="1" dirty="0"/>
              <a:t>Mar 15: Pledged $10 million towards  SAARC “COVID-19 emergency fund </a:t>
            </a:r>
          </a:p>
          <a:p>
            <a:r>
              <a:rPr lang="en-US" b="1" dirty="0"/>
              <a:t>Mar 15: “pushing” state-run banks to approve new loans worth Rs 500 billion-600 billion by end of March. </a:t>
            </a:r>
          </a:p>
          <a:p>
            <a:r>
              <a:rPr lang="en-US" b="1" dirty="0"/>
              <a:t>Mar 26:  Rs 1.7-trillion ($22.6 billion) economic stimulus  -  direct cash transfers and food for 200 ml women and elderly people, free cooking gas cylinders to 83 ml poor families, feed  800 ml poor people for next 3 months providing free of cost to each person 5 </a:t>
            </a:r>
            <a:r>
              <a:rPr lang="en-US" b="1" dirty="0" err="1"/>
              <a:t>kgs</a:t>
            </a:r>
            <a:r>
              <a:rPr lang="en-US" b="1" dirty="0"/>
              <a:t> of wheat or rice, plus one Kg of pulses for every low-income family. </a:t>
            </a:r>
          </a:p>
          <a:p>
            <a:r>
              <a:rPr lang="en-US" b="1" dirty="0"/>
              <a:t>Medical insurance cover of  Rs 5 ml ($66,000) for every frontline health worker, from doctors, nurses and paramedics to those involved in sanitary services. 	</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b="1" dirty="0">
                <a:solidFill>
                  <a:srgbClr val="FF0000"/>
                </a:solidFill>
              </a:rPr>
              <a:t>Malthusian catastrophe ? </a:t>
            </a:r>
          </a:p>
        </p:txBody>
      </p:sp>
      <p:sp>
        <p:nvSpPr>
          <p:cNvPr id="3" name="Content Placeholder 2"/>
          <p:cNvSpPr>
            <a:spLocks noGrp="1"/>
          </p:cNvSpPr>
          <p:nvPr>
            <p:ph idx="1"/>
          </p:nvPr>
        </p:nvSpPr>
        <p:spPr>
          <a:xfrm>
            <a:off x="0" y="685800"/>
            <a:ext cx="9144000" cy="5867400"/>
          </a:xfrm>
        </p:spPr>
        <p:txBody>
          <a:bodyPr>
            <a:normAutofit fontScale="77500" lnSpcReduction="20000"/>
          </a:bodyPr>
          <a:lstStyle/>
          <a:p>
            <a:r>
              <a:rPr lang="en-US" b="1" dirty="0"/>
              <a:t>The preventive checks to population growth  are already visible as population growth rates are slowing down in many parts of the world and in some countries reached zero </a:t>
            </a:r>
          </a:p>
          <a:p>
            <a:r>
              <a:rPr lang="en-US" b="1" dirty="0"/>
              <a:t>Positive checks - Great Bengal Famine wiping 5% of the population in Bengal, Spanish flu of 1918 killing 17 million to 50 million,  Mad Cow  disease, SARS of 2003, Swine flu pandemic (H1N1), </a:t>
            </a:r>
            <a:r>
              <a:rPr lang="en-US" b="1" dirty="0" err="1"/>
              <a:t>Covid</a:t>
            </a:r>
            <a:r>
              <a:rPr lang="en-US" b="1" dirty="0"/>
              <a:t> 19 in 60 </a:t>
            </a:r>
            <a:r>
              <a:rPr lang="en-US" b="1" dirty="0" err="1"/>
              <a:t>lakhs</a:t>
            </a:r>
            <a:r>
              <a:rPr lang="en-US" b="1" dirty="0"/>
              <a:t>, killing 3.6 </a:t>
            </a:r>
            <a:r>
              <a:rPr lang="en-US" b="1" dirty="0" err="1"/>
              <a:t>lakhs</a:t>
            </a:r>
            <a:r>
              <a:rPr lang="en-US" b="1" dirty="0"/>
              <a:t> out of 30 </a:t>
            </a:r>
            <a:r>
              <a:rPr lang="en-US" b="1" dirty="0" err="1"/>
              <a:t>lakhs</a:t>
            </a:r>
            <a:r>
              <a:rPr lang="en-US" b="1" dirty="0"/>
              <a:t> of active cases killing 12 percent of the active cases</a:t>
            </a:r>
          </a:p>
          <a:p>
            <a:r>
              <a:rPr lang="en-US" b="1" dirty="0"/>
              <a:t>Yes, thanks to Green Revolution –food production growth rate above the growth rate of population disproved Malthus </a:t>
            </a:r>
            <a:r>
              <a:rPr lang="en-US" b="1" dirty="0" err="1"/>
              <a:t>Maths</a:t>
            </a:r>
            <a:endParaRPr lang="en-US" b="1" dirty="0"/>
          </a:p>
          <a:p>
            <a:r>
              <a:rPr lang="en-US" b="1" dirty="0"/>
              <a:t>But we could not yet disprove the operation of checks </a:t>
            </a:r>
          </a:p>
          <a:p>
            <a:r>
              <a:rPr lang="en-US" b="1" dirty="0">
                <a:solidFill>
                  <a:srgbClr val="FF0000"/>
                </a:solidFill>
              </a:rPr>
              <a:t>The numbers lost are not abstract numbers  of statistics,  but this is  losing father, grandfather, mother grandmother, children, husband, wife, children in families. But the trauma of losing near and dear cannot be brushed aside reminding us the operation of Malthusian limits at least till the medical research / innovations to address the positive check becomes operative</a:t>
            </a:r>
            <a:r>
              <a:rPr lang="en-US" b="1"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d/d9/Malthus_PL_en.svg/800px-Malthus_PL_en.svg.png"/>
          <p:cNvPicPr>
            <a:picLocks noChangeAspect="1" noChangeArrowheads="1"/>
          </p:cNvPicPr>
          <p:nvPr/>
        </p:nvPicPr>
        <p:blipFill>
          <a:blip r:embed="rId2" cstate="print"/>
          <a:srcRect/>
          <a:stretch>
            <a:fillRect/>
          </a:stretch>
        </p:blipFill>
        <p:spPr bwMode="auto">
          <a:xfrm>
            <a:off x="533400" y="381001"/>
            <a:ext cx="8001000" cy="4682966"/>
          </a:xfrm>
          <a:prstGeom prst="rect">
            <a:avLst/>
          </a:prstGeom>
          <a:noFill/>
        </p:spPr>
      </p:pic>
      <p:sp>
        <p:nvSpPr>
          <p:cNvPr id="3" name="TextBox 2"/>
          <p:cNvSpPr txBox="1"/>
          <p:nvPr/>
        </p:nvSpPr>
        <p:spPr>
          <a:xfrm>
            <a:off x="0" y="5042118"/>
            <a:ext cx="9144000" cy="1384995"/>
          </a:xfrm>
          <a:prstGeom prst="rect">
            <a:avLst/>
          </a:prstGeom>
          <a:noFill/>
        </p:spPr>
        <p:txBody>
          <a:bodyPr wrap="square" rtlCol="0">
            <a:spAutoFit/>
          </a:bodyPr>
          <a:lstStyle/>
          <a:p>
            <a:r>
              <a:rPr lang="en-US" sz="2800" b="1" dirty="0"/>
              <a:t>Covid19 reminding  Reverend  Thomas Robert Malthus ??</a:t>
            </a:r>
          </a:p>
          <a:p>
            <a:r>
              <a:rPr lang="en-US" sz="2800" b="1" dirty="0"/>
              <a:t>We realized higher growth rate in food production than the growth rate in population, but could not win over checks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533400"/>
          </a:xfrm>
        </p:spPr>
        <p:txBody>
          <a:bodyPr>
            <a:normAutofit fontScale="90000"/>
          </a:bodyPr>
          <a:lstStyle/>
          <a:p>
            <a:r>
              <a:rPr lang="en-US" b="1" dirty="0"/>
              <a:t>Most successful nations fighting </a:t>
            </a:r>
            <a:r>
              <a:rPr lang="en-US" b="1" dirty="0" err="1"/>
              <a:t>Covid</a:t>
            </a:r>
            <a:endParaRPr lang="en-US" b="1" dirty="0"/>
          </a:p>
        </p:txBody>
      </p:sp>
      <p:sp>
        <p:nvSpPr>
          <p:cNvPr id="3" name="Content Placeholder 2"/>
          <p:cNvSpPr>
            <a:spLocks noGrp="1"/>
          </p:cNvSpPr>
          <p:nvPr>
            <p:ph idx="1"/>
          </p:nvPr>
        </p:nvSpPr>
        <p:spPr>
          <a:xfrm>
            <a:off x="0" y="457200"/>
            <a:ext cx="9144000" cy="6400800"/>
          </a:xfrm>
        </p:spPr>
        <p:txBody>
          <a:bodyPr>
            <a:normAutofit fontScale="62500" lnSpcReduction="20000"/>
          </a:bodyPr>
          <a:lstStyle/>
          <a:p>
            <a:pPr fontAlgn="base">
              <a:buNone/>
            </a:pPr>
            <a:endParaRPr lang="en-US" b="1" dirty="0"/>
          </a:p>
          <a:p>
            <a:pPr fontAlgn="base">
              <a:buNone/>
            </a:pPr>
            <a:r>
              <a:rPr lang="en-US" b="1" dirty="0"/>
              <a:t>New Zealand</a:t>
            </a:r>
          </a:p>
          <a:p>
            <a:pPr>
              <a:buNone/>
            </a:pPr>
            <a:r>
              <a:rPr lang="en-US" b="1" dirty="0"/>
              <a:t>Mar 19:  PM </a:t>
            </a:r>
            <a:r>
              <a:rPr lang="en-US" b="1" dirty="0" err="1"/>
              <a:t>Ardern</a:t>
            </a:r>
            <a:r>
              <a:rPr lang="en-US" b="1" dirty="0"/>
              <a:t> shut down travel to NZ banning all foreigners from entering ; Called on New Zealanders to confront this crisis by protecting their fellow citizens; Everybody to behave for the good of everybody; By May end, NZ had 1,500 cases, only 24 deaths (1.6%) </a:t>
            </a:r>
          </a:p>
          <a:p>
            <a:pPr fontAlgn="base">
              <a:buNone/>
            </a:pPr>
            <a:r>
              <a:rPr lang="en-US" b="1" dirty="0"/>
              <a:t>South Korea, Hong Kong, Taiwan, Vietnam: Banned incoming visitors early in the outbreak or placed them in two-week quarantines. South Korea quickly developed its own testing system</a:t>
            </a:r>
          </a:p>
          <a:p>
            <a:pPr>
              <a:buNone/>
            </a:pPr>
            <a:r>
              <a:rPr lang="en-US" b="1" dirty="0"/>
              <a:t>German Chancellor Angela Markel (PhD in Quantum chemistry)  TV speech:</a:t>
            </a:r>
          </a:p>
          <a:p>
            <a:r>
              <a:rPr lang="en-US" b="1" dirty="0"/>
              <a:t>Power down the public life as much as possible, no events, no trade fares, no concerts,  restrictions on entry of visitors , food supplies guaranteed , bulk buying is ok, but not panic buying,  indiscriminately the virus can affect anybody, so each one and every one must help,  take things seriously,  needs collective effort, Every individual counts,  keep  half meter distance, no more hand shakes, wash hands often and thoroughly, abide by rules and stay in one place, our success depends on how disciplined we are in following rules</a:t>
            </a:r>
          </a:p>
          <a:p>
            <a:r>
              <a:rPr lang="en-US" b="1" dirty="0"/>
              <a:t>PM </a:t>
            </a:r>
            <a:r>
              <a:rPr lang="en-US" b="1" dirty="0" err="1"/>
              <a:t>Modi</a:t>
            </a:r>
            <a:r>
              <a:rPr lang="en-US" b="1" dirty="0"/>
              <a:t> took similar immediate steps with regard to lock down and announcing </a:t>
            </a:r>
            <a:r>
              <a:rPr lang="en-US" b="1" dirty="0" err="1"/>
              <a:t>Covid</a:t>
            </a:r>
            <a:r>
              <a:rPr lang="en-US" b="1" dirty="0"/>
              <a:t> 19 package</a:t>
            </a:r>
          </a:p>
          <a:p>
            <a:pPr>
              <a:buNone/>
            </a:pPr>
            <a:r>
              <a:rPr lang="en-US" b="1" dirty="0"/>
              <a:t>INDIA</a:t>
            </a:r>
          </a:p>
          <a:p>
            <a:r>
              <a:rPr lang="en-US" b="1" dirty="0"/>
              <a:t>Given  the size of India in terms of population, India’s achievement is spectacular in </a:t>
            </a:r>
            <a:r>
              <a:rPr lang="en-US" b="1" dirty="0" err="1"/>
              <a:t>controllign</a:t>
            </a:r>
            <a:r>
              <a:rPr lang="en-US" b="1" dirty="0"/>
              <a:t> Covid19</a:t>
            </a:r>
            <a:br>
              <a:rPr lang="en-US" dirty="0"/>
            </a:b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Image"/>
          <p:cNvPicPr>
            <a:picLocks noChangeAspect="1" noChangeArrowheads="1"/>
          </p:cNvPicPr>
          <p:nvPr/>
        </p:nvPicPr>
        <p:blipFill>
          <a:blip r:embed="rId2" cstate="print"/>
          <a:srcRect/>
          <a:stretch>
            <a:fillRect/>
          </a:stretch>
        </p:blipFill>
        <p:spPr bwMode="auto">
          <a:xfrm>
            <a:off x="0" y="1752600"/>
            <a:ext cx="9144000" cy="5105400"/>
          </a:xfrm>
          <a:prstGeom prst="rect">
            <a:avLst/>
          </a:prstGeom>
          <a:noFill/>
        </p:spPr>
      </p:pic>
      <p:sp>
        <p:nvSpPr>
          <p:cNvPr id="5" name="TextBox 4"/>
          <p:cNvSpPr txBox="1"/>
          <p:nvPr/>
        </p:nvSpPr>
        <p:spPr>
          <a:xfrm>
            <a:off x="228600" y="304800"/>
            <a:ext cx="8610600" cy="1200329"/>
          </a:xfrm>
          <a:prstGeom prst="rect">
            <a:avLst/>
          </a:prstGeom>
          <a:noFill/>
        </p:spPr>
        <p:txBody>
          <a:bodyPr wrap="square" rtlCol="0">
            <a:spAutoFit/>
          </a:bodyPr>
          <a:lstStyle/>
          <a:p>
            <a:r>
              <a:rPr lang="en-US" sz="3600" b="1" dirty="0"/>
              <a:t>World Bank Fast-Tracks $1 Billion COVID-19 (</a:t>
            </a:r>
            <a:r>
              <a:rPr lang="en-US" sz="3600" b="1" dirty="0" err="1"/>
              <a:t>Coronavirus</a:t>
            </a:r>
            <a:r>
              <a:rPr lang="en-US" sz="3600" b="1" dirty="0"/>
              <a:t>) Support for India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792162"/>
          </a:xfrm>
        </p:spPr>
        <p:txBody>
          <a:bodyPr>
            <a:normAutofit fontScale="90000"/>
          </a:bodyPr>
          <a:lstStyle/>
          <a:p>
            <a:r>
              <a:rPr lang="en-US" b="1" dirty="0"/>
              <a:t>IMF $ 1 billion assistance (Rs 7500 </a:t>
            </a:r>
            <a:r>
              <a:rPr lang="en-US" b="1" dirty="0" err="1"/>
              <a:t>crores</a:t>
            </a:r>
            <a:r>
              <a:rPr lang="en-US" b="1" dirty="0"/>
              <a:t>) </a:t>
            </a:r>
          </a:p>
        </p:txBody>
      </p:sp>
      <p:sp>
        <p:nvSpPr>
          <p:cNvPr id="3" name="Content Placeholder 2"/>
          <p:cNvSpPr>
            <a:spLocks noGrp="1"/>
          </p:cNvSpPr>
          <p:nvPr>
            <p:ph idx="1"/>
          </p:nvPr>
        </p:nvSpPr>
        <p:spPr>
          <a:xfrm>
            <a:off x="152400" y="1143000"/>
            <a:ext cx="8686800" cy="5410200"/>
          </a:xfrm>
        </p:spPr>
        <p:txBody>
          <a:bodyPr>
            <a:normAutofit/>
          </a:bodyPr>
          <a:lstStyle/>
          <a:p>
            <a:r>
              <a:rPr lang="en-US" b="1" dirty="0"/>
              <a:t>The project will immediately enable the Government of India (GOI) to scale-up efforts to limit human-to-human transmission</a:t>
            </a:r>
          </a:p>
          <a:p>
            <a:r>
              <a:rPr lang="en-US" b="1" dirty="0"/>
              <a:t>project will also enhance the resilience of India’s health system</a:t>
            </a:r>
            <a:r>
              <a:rPr lang="en-US" dirty="0"/>
              <a:t> to provide core public health prevention and patient care to better manage COVID-19 </a:t>
            </a:r>
          </a:p>
          <a:p>
            <a:r>
              <a:rPr lang="en-US" b="1" dirty="0"/>
              <a:t>build a network of high containment </a:t>
            </a:r>
            <a:r>
              <a:rPr lang="en-US" b="1" dirty="0" err="1"/>
              <a:t>Biosafety</a:t>
            </a:r>
            <a:r>
              <a:rPr lang="en-US" b="1" dirty="0"/>
              <a:t> Level 3 laboratories.</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IMF predictions</a:t>
            </a:r>
          </a:p>
        </p:txBody>
      </p:sp>
      <p:sp>
        <p:nvSpPr>
          <p:cNvPr id="3" name="Content Placeholder 2"/>
          <p:cNvSpPr>
            <a:spLocks noGrp="1"/>
          </p:cNvSpPr>
          <p:nvPr>
            <p:ph idx="1"/>
          </p:nvPr>
        </p:nvSpPr>
        <p:spPr>
          <a:xfrm>
            <a:off x="228600" y="914400"/>
            <a:ext cx="8915400" cy="5410200"/>
          </a:xfrm>
        </p:spPr>
        <p:txBody>
          <a:bodyPr>
            <a:normAutofit/>
          </a:bodyPr>
          <a:lstStyle/>
          <a:p>
            <a:r>
              <a:rPr lang="en-US" b="1" dirty="0"/>
              <a:t>IMF: India’s growth rate can be 7.4% in 2021 if </a:t>
            </a:r>
            <a:r>
              <a:rPr lang="en-US" b="1" dirty="0" err="1"/>
              <a:t>coronavirus</a:t>
            </a:r>
            <a:r>
              <a:rPr lang="en-US" b="1" dirty="0"/>
              <a:t> outbreak is brought under control</a:t>
            </a:r>
          </a:p>
          <a:p>
            <a:r>
              <a:rPr lang="en-US" b="1" dirty="0"/>
              <a:t>First, bring </a:t>
            </a:r>
            <a:r>
              <a:rPr lang="en-US" b="1" dirty="0" err="1"/>
              <a:t>coronavirus</a:t>
            </a:r>
            <a:r>
              <a:rPr lang="en-US" b="1" dirty="0"/>
              <a:t> outbreak under control to end nationwide lockdown</a:t>
            </a:r>
          </a:p>
          <a:p>
            <a:r>
              <a:rPr lang="en-US" b="1" dirty="0"/>
              <a:t>Second, to inject more stimulus into the economy </a:t>
            </a:r>
          </a:p>
          <a:p>
            <a:r>
              <a:rPr lang="en-US" b="1" dirty="0"/>
              <a:t>Low oil prices gives the boost to Indian economy </a:t>
            </a:r>
          </a:p>
          <a:p>
            <a:endParaRPr lang="en-US"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Low oil prices helpful for India</a:t>
            </a:r>
          </a:p>
        </p:txBody>
      </p:sp>
      <p:sp>
        <p:nvSpPr>
          <p:cNvPr id="3" name="Content Placeholder 2"/>
          <p:cNvSpPr>
            <a:spLocks noGrp="1"/>
          </p:cNvSpPr>
          <p:nvPr>
            <p:ph idx="1"/>
          </p:nvPr>
        </p:nvSpPr>
        <p:spPr>
          <a:xfrm>
            <a:off x="0" y="914400"/>
            <a:ext cx="9144000" cy="5638800"/>
          </a:xfrm>
        </p:spPr>
        <p:txBody>
          <a:bodyPr>
            <a:normAutofit fontScale="85000" lnSpcReduction="20000"/>
          </a:bodyPr>
          <a:lstStyle/>
          <a:p>
            <a:r>
              <a:rPr lang="en-US" b="1" dirty="0"/>
              <a:t>&gt; 80% of India’s oil is imported, hence falling oil prices can reduce India’s inflation and lower the cost of import bill, help narrow trade and current account deficits.</a:t>
            </a:r>
          </a:p>
          <a:p>
            <a:r>
              <a:rPr lang="en-US" b="1" dirty="0"/>
              <a:t> Low oil prices will support discretionary purchasing power (for the Government, not for consumer, since taxes are not reduced)</a:t>
            </a:r>
          </a:p>
          <a:p>
            <a:r>
              <a:rPr lang="en-US" b="1" dirty="0"/>
              <a:t>For every dollar  drop in oil price, India saves $1.5 billion (Rs 11250 </a:t>
            </a:r>
            <a:r>
              <a:rPr lang="en-US" b="1" dirty="0" err="1"/>
              <a:t>crores</a:t>
            </a:r>
            <a:r>
              <a:rPr lang="en-US" b="1" dirty="0"/>
              <a:t>)</a:t>
            </a:r>
          </a:p>
          <a:p>
            <a:r>
              <a:rPr lang="en-US" b="1" dirty="0"/>
              <a:t>This  will help alleviate fiscal pressures </a:t>
            </a:r>
          </a:p>
          <a:p>
            <a:r>
              <a:rPr lang="en-US" b="1" dirty="0"/>
              <a:t>But this is offset by weaker rupee,  hence benefits  are not as much as originally anticipated. Rupee weakened from Rs. 70 to 75</a:t>
            </a:r>
          </a:p>
          <a:p>
            <a:r>
              <a:rPr lang="en-US" b="1" dirty="0"/>
              <a:t>But benefit from low oil prices can wipe out if there is a sudden, rapid </a:t>
            </a:r>
            <a:r>
              <a:rPr lang="en-US" b="1" dirty="0" err="1"/>
              <a:t>coronavirus</a:t>
            </a:r>
            <a:r>
              <a:rPr lang="en-US" b="1" dirty="0"/>
              <a:t> outbreak , similar to Italy, Iran, South Korea</a:t>
            </a:r>
            <a:r>
              <a:rPr lang="en-US"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What’s unique about Covid19 shock</a:t>
            </a:r>
          </a:p>
        </p:txBody>
      </p:sp>
      <p:sp>
        <p:nvSpPr>
          <p:cNvPr id="3" name="Content Placeholder 2"/>
          <p:cNvSpPr>
            <a:spLocks noGrp="1"/>
          </p:cNvSpPr>
          <p:nvPr>
            <p:ph idx="1"/>
          </p:nvPr>
        </p:nvSpPr>
        <p:spPr>
          <a:xfrm>
            <a:off x="0" y="990600"/>
            <a:ext cx="9144000" cy="5638800"/>
          </a:xfrm>
        </p:spPr>
        <p:txBody>
          <a:bodyPr>
            <a:normAutofit/>
          </a:bodyPr>
          <a:lstStyle/>
          <a:p>
            <a:pPr marL="514350" indent="-514350">
              <a:buAutoNum type="arabicPeriod"/>
            </a:pPr>
            <a:r>
              <a:rPr lang="en-US" b="1" dirty="0"/>
              <a:t>Many firms – restaurants, retail operations working on  tight margins, can’t pay employees due to closures </a:t>
            </a:r>
          </a:p>
          <a:p>
            <a:pPr marL="514350" indent="-514350">
              <a:buAutoNum type="arabicPeriod"/>
            </a:pPr>
            <a:r>
              <a:rPr lang="en-US" b="1" dirty="0"/>
              <a:t>Cutting bank rates to near zero (in some cases) cannot compensate for lack of physical interaction - global economy is dependent upon</a:t>
            </a:r>
          </a:p>
          <a:p>
            <a:pPr marL="514350" indent="-514350">
              <a:buFont typeface="Arial" pitchFamily="34" charset="0"/>
              <a:buAutoNum type="arabicPeriod"/>
            </a:pPr>
            <a:r>
              <a:rPr lang="en-US" b="1" dirty="0"/>
              <a:t>Fiscal stimulus will thus play significant role to prevent personal and corporate bankruptcies </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s://static.toiimg.com/thumb/msid-75150024,imgsize-113768,width-400,resizemode-4/75150024.jpg"/>
          <p:cNvPicPr>
            <a:picLocks noChangeAspect="1" noChangeArrowheads="1"/>
          </p:cNvPicPr>
          <p:nvPr/>
        </p:nvPicPr>
        <p:blipFill>
          <a:blip r:embed="rId2" cstate="print"/>
          <a:srcRect/>
          <a:stretch>
            <a:fillRect/>
          </a:stretch>
        </p:blipFill>
        <p:spPr bwMode="auto">
          <a:xfrm>
            <a:off x="838200" y="304800"/>
            <a:ext cx="7246186" cy="4800600"/>
          </a:xfrm>
          <a:prstGeom prst="rect">
            <a:avLst/>
          </a:prstGeom>
          <a:noFill/>
        </p:spPr>
      </p:pic>
      <p:sp>
        <p:nvSpPr>
          <p:cNvPr id="3" name="TextBox 2"/>
          <p:cNvSpPr txBox="1"/>
          <p:nvPr/>
        </p:nvSpPr>
        <p:spPr>
          <a:xfrm>
            <a:off x="304800" y="5181600"/>
            <a:ext cx="8534400" cy="1354217"/>
          </a:xfrm>
          <a:prstGeom prst="rect">
            <a:avLst/>
          </a:prstGeom>
          <a:noFill/>
        </p:spPr>
        <p:txBody>
          <a:bodyPr wrap="square" rtlCol="0">
            <a:spAutoFit/>
          </a:bodyPr>
          <a:lstStyle/>
          <a:p>
            <a:r>
              <a:rPr lang="en-US" sz="3200" b="1" dirty="0"/>
              <a:t>India has buffer stock of 55.5 million </a:t>
            </a:r>
            <a:r>
              <a:rPr lang="en-US" sz="3200" b="1" dirty="0" err="1"/>
              <a:t>tonnes</a:t>
            </a:r>
            <a:r>
              <a:rPr lang="en-US" sz="3200" b="1" dirty="0"/>
              <a:t> as against  21 million </a:t>
            </a:r>
            <a:r>
              <a:rPr lang="en-US" sz="3200" b="1" dirty="0" err="1"/>
              <a:t>tonnes</a:t>
            </a:r>
            <a:r>
              <a:rPr lang="en-US" sz="3200" b="1" dirty="0"/>
              <a:t> as buffer stock </a:t>
            </a:r>
            <a:br>
              <a:rPr lang="en-US" dirty="0"/>
            </a:b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dirty="0"/>
              <a:t>My suggestions</a:t>
            </a:r>
          </a:p>
        </p:txBody>
      </p:sp>
      <p:sp>
        <p:nvSpPr>
          <p:cNvPr id="3" name="Content Placeholder 2"/>
          <p:cNvSpPr>
            <a:spLocks noGrp="1"/>
          </p:cNvSpPr>
          <p:nvPr>
            <p:ph idx="1"/>
          </p:nvPr>
        </p:nvSpPr>
        <p:spPr>
          <a:xfrm>
            <a:off x="0" y="838200"/>
            <a:ext cx="9144000" cy="6019800"/>
          </a:xfrm>
        </p:spPr>
        <p:txBody>
          <a:bodyPr>
            <a:normAutofit fontScale="62500" lnSpcReduction="20000"/>
          </a:bodyPr>
          <a:lstStyle/>
          <a:p>
            <a:pPr marL="514350" indent="-514350">
              <a:buNone/>
            </a:pPr>
            <a:r>
              <a:rPr lang="en-US" sz="4200" b="1" dirty="0"/>
              <a:t>According to Harvard epidemiologist Marc </a:t>
            </a:r>
            <a:r>
              <a:rPr lang="en-US" sz="4200" b="1" dirty="0" err="1"/>
              <a:t>Lipsitch</a:t>
            </a:r>
            <a:r>
              <a:rPr lang="en-US" sz="4200" b="1" dirty="0"/>
              <a:t>  </a:t>
            </a:r>
            <a:r>
              <a:rPr lang="en-US" sz="4200" b="1" dirty="0" err="1"/>
              <a:t>Covid</a:t>
            </a:r>
            <a:r>
              <a:rPr lang="en-US" sz="4200" b="1" dirty="0"/>
              <a:t> 19 could infect 40-70% of the global population. The virus will continue to haunt us despite vaccine, as vaccination also takes time</a:t>
            </a:r>
          </a:p>
          <a:p>
            <a:pPr marL="514350" indent="-514350">
              <a:buNone/>
            </a:pPr>
            <a:r>
              <a:rPr lang="en-US" sz="4200" b="1" dirty="0"/>
              <a:t>Currently sector wise contribution to GDP In India, Agriculture 17%, Industry 29%, Services 54%; Trade forms 43% of GDP in India (China 38%, South </a:t>
            </a:r>
            <a:r>
              <a:rPr lang="en-US" sz="4200" b="1" dirty="0" err="1"/>
              <a:t>Koera</a:t>
            </a:r>
            <a:r>
              <a:rPr lang="en-US" sz="4200" b="1" dirty="0"/>
              <a:t> 83%). </a:t>
            </a:r>
          </a:p>
          <a:p>
            <a:pPr marL="514350" indent="-514350">
              <a:buNone/>
            </a:pPr>
            <a:r>
              <a:rPr lang="en-US" sz="4200" b="1" dirty="0"/>
              <a:t>1.  Strengthen market infrastructure for farm produce, e-markets, MSMEs to boost domestic entrepreneurs, innovators, industrialists, farmers as excessive dependence on trade  may affect domestic economy </a:t>
            </a:r>
          </a:p>
          <a:p>
            <a:pPr marL="514350" indent="-514350">
              <a:buNone/>
            </a:pPr>
            <a:r>
              <a:rPr lang="en-US" sz="4200" b="1" dirty="0"/>
              <a:t>2.  Stop or reduce, over production in agriculture: for instance our buffer stock  of 55 million </a:t>
            </a:r>
            <a:r>
              <a:rPr lang="en-US" sz="4200" b="1" dirty="0" err="1"/>
              <a:t>tonnes</a:t>
            </a:r>
            <a:r>
              <a:rPr lang="en-US" sz="4200" b="1" dirty="0"/>
              <a:t> forms 19% of our production of food grains of 290 ml </a:t>
            </a:r>
            <a:r>
              <a:rPr lang="en-US" sz="4200" b="1" dirty="0" err="1"/>
              <a:t>tonnes</a:t>
            </a:r>
            <a:r>
              <a:rPr lang="en-US" sz="4200" b="1" dirty="0"/>
              <a:t> and can be reduced to 10% as water is precious and scarce, most of the water goes for food like rice </a:t>
            </a:r>
          </a:p>
          <a:p>
            <a:pPr marL="514350" indent="-514350">
              <a:buNone/>
            </a:pPr>
            <a:r>
              <a:rPr lang="en-US" sz="4200" b="1" dirty="0"/>
              <a:t> </a:t>
            </a:r>
            <a:endParaRPr lang="en-US" sz="3800" b="1" dirty="0"/>
          </a:p>
          <a:p>
            <a:pPr marL="514350" indent="-514350">
              <a:buNone/>
            </a:pP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609600"/>
          </a:xfrm>
        </p:spPr>
        <p:txBody>
          <a:bodyPr>
            <a:normAutofit fontScale="90000"/>
          </a:bodyPr>
          <a:lstStyle/>
          <a:p>
            <a:r>
              <a:rPr lang="en-US" dirty="0"/>
              <a:t>Suggestions, </a:t>
            </a:r>
            <a:r>
              <a:rPr lang="en-US" dirty="0" err="1"/>
              <a:t>contd</a:t>
            </a:r>
            <a:endParaRPr lang="en-US" dirty="0"/>
          </a:p>
        </p:txBody>
      </p:sp>
      <p:sp>
        <p:nvSpPr>
          <p:cNvPr id="3" name="Content Placeholder 2"/>
          <p:cNvSpPr>
            <a:spLocks noGrp="1"/>
          </p:cNvSpPr>
          <p:nvPr>
            <p:ph idx="1"/>
          </p:nvPr>
        </p:nvSpPr>
        <p:spPr>
          <a:xfrm>
            <a:off x="152400" y="838200"/>
            <a:ext cx="8991600" cy="6019800"/>
          </a:xfrm>
        </p:spPr>
        <p:txBody>
          <a:bodyPr>
            <a:normAutofit fontScale="77500" lnSpcReduction="20000"/>
          </a:bodyPr>
          <a:lstStyle/>
          <a:p>
            <a:pPr marL="514350" indent="-514350">
              <a:buNone/>
            </a:pPr>
            <a:r>
              <a:rPr lang="en-US" b="1" dirty="0"/>
              <a:t>3. India Nominal GDP: $2.94 trillion-, GDP (PPP): $10.51 trillion. Is this sustainable given our resources ?. Instead focus on achieving growth rate which is sustainable</a:t>
            </a:r>
          </a:p>
          <a:p>
            <a:pPr marL="514350" indent="-514350">
              <a:buNone/>
            </a:pPr>
            <a:r>
              <a:rPr lang="en-US" b="1" dirty="0"/>
              <a:t>4.  More is no good. Sustainable is good. Be conservative and realistic with regard to achieving growth rates  beyond 5 to 7 percent. Instead focus on income distribution, reducing income, wealth, asset inequalities, and focus on sustainable development.  Low growth rate with good income distribution</a:t>
            </a:r>
          </a:p>
          <a:p>
            <a:pPr marL="514350" indent="-514350">
              <a:buAutoNum type="arabicPeriod" startAt="5"/>
            </a:pPr>
            <a:r>
              <a:rPr lang="en-US" b="1" dirty="0"/>
              <a:t>75% of India’s tax revenues are from urban areas.  Even then are huge anomalies in urban property tax collection. For instance only 50% of the urban properties are taxed </a:t>
            </a:r>
            <a:r>
              <a:rPr lang="en-US" b="1" dirty="0" err="1"/>
              <a:t>upto</a:t>
            </a:r>
            <a:r>
              <a:rPr lang="en-US" b="1" dirty="0"/>
              <a:t> around 50% of the potential. Therefore need to improve governance for proper mop up of urban property taxes</a:t>
            </a:r>
          </a:p>
          <a:p>
            <a:pPr marL="514350" indent="-514350">
              <a:buAutoNum type="arabicPeriod" startAt="5"/>
            </a:pPr>
            <a:r>
              <a:rPr lang="en-US" b="1" dirty="0" err="1"/>
              <a:t>Gandhian</a:t>
            </a:r>
            <a:r>
              <a:rPr lang="en-US" b="1" dirty="0"/>
              <a:t> Economics, strengthen sharing , cooperatives, self  help and mutual help,  self reliance, should find appropriate place in teaching curriculum  as well as in policy making.  For instance, Cooperatives have virtually vanished (except Milk coops), similarly </a:t>
            </a:r>
            <a:r>
              <a:rPr lang="en-US" b="1" dirty="0" err="1"/>
              <a:t>Kirana</a:t>
            </a:r>
            <a:r>
              <a:rPr lang="en-US" b="1" dirty="0"/>
              <a:t> Shops are vanishing due to Malls.</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Be careful suggesting Value addition in food industry</a:t>
            </a:r>
          </a:p>
        </p:txBody>
      </p:sp>
      <p:sp>
        <p:nvSpPr>
          <p:cNvPr id="3" name="Content Placeholder 2"/>
          <p:cNvSpPr>
            <a:spLocks noGrp="1"/>
          </p:cNvSpPr>
          <p:nvPr>
            <p:ph idx="1"/>
          </p:nvPr>
        </p:nvSpPr>
        <p:spPr>
          <a:xfrm>
            <a:off x="228600" y="1447800"/>
            <a:ext cx="8763000" cy="5181600"/>
          </a:xfrm>
        </p:spPr>
        <p:txBody>
          <a:bodyPr>
            <a:normAutofit fontScale="92500" lnSpcReduction="10000"/>
          </a:bodyPr>
          <a:lstStyle/>
          <a:p>
            <a:r>
              <a:rPr lang="en-US" b="1" dirty="0"/>
              <a:t>The food industry is vulnerable for value addition</a:t>
            </a:r>
          </a:p>
          <a:p>
            <a:r>
              <a:rPr lang="en-US" b="1" dirty="0">
                <a:solidFill>
                  <a:srgbClr val="FF0000"/>
                </a:solidFill>
              </a:rPr>
              <a:t>Primary value addition should be encouraged: Ex: </a:t>
            </a:r>
            <a:r>
              <a:rPr lang="kn-IN" b="1" dirty="0">
                <a:solidFill>
                  <a:srgbClr val="FF0000"/>
                </a:solidFill>
              </a:rPr>
              <a:t>ದಾಳಿಂಬೆ ಸುಲಿಯುವುದು, ಹಲಸಿನಹಣ್ಣು</a:t>
            </a:r>
            <a:r>
              <a:rPr lang="en-US" b="1" dirty="0">
                <a:solidFill>
                  <a:srgbClr val="FF0000"/>
                </a:solidFill>
              </a:rPr>
              <a:t> </a:t>
            </a:r>
            <a:r>
              <a:rPr lang="kn-IN" b="1" dirty="0">
                <a:solidFill>
                  <a:srgbClr val="FF0000"/>
                </a:solidFill>
              </a:rPr>
              <a:t>ಸುಲಿಯುವುದು, ಪೈನೆ ಆಪಲ್ ಹೆಚ್ಚಿ ಮಾರುವುದು, ಬೆಳ್ಳುಳ್ಳಿ ಸುಲಿದು ಮಾರುವುದು, ಈರುಳ್ಳಿ ಹೆಚ್ಚುವುದು, ಸೀತಾಫಲ ಹಣ್ಣಿನ ಬೀಜ ತೆಗೆದು, ಹಣ್ಣನ್ನು ಮಾರುವುದು, ಸಿರಿಧಾನ್ಯಗಳ ಮೇಲಿರುವ ಹೊಟ್ಟುತೆಗೆಯುವುದು</a:t>
            </a:r>
            <a:r>
              <a:rPr lang="kn-IN" b="1" dirty="0"/>
              <a:t> </a:t>
            </a:r>
            <a:endParaRPr lang="en-US" b="1" dirty="0"/>
          </a:p>
          <a:p>
            <a:r>
              <a:rPr lang="en-US" b="1" dirty="0"/>
              <a:t>But avoid secondary and tertiary value addition as they are not good for health: </a:t>
            </a:r>
            <a:r>
              <a:rPr lang="en-US" b="1" dirty="0" err="1"/>
              <a:t>Eg</a:t>
            </a:r>
            <a:r>
              <a:rPr lang="en-US" b="1" dirty="0"/>
              <a:t>: Jam, </a:t>
            </a:r>
            <a:r>
              <a:rPr lang="en-US" b="1" dirty="0" err="1"/>
              <a:t>Jelley</a:t>
            </a:r>
            <a:r>
              <a:rPr lang="en-US" b="1" dirty="0"/>
              <a:t>, </a:t>
            </a:r>
            <a:r>
              <a:rPr lang="en-US" b="1" dirty="0" err="1"/>
              <a:t>Marmalede</a:t>
            </a:r>
            <a:r>
              <a:rPr lang="en-US" b="1" dirty="0"/>
              <a:t>, High fructose corn syrup, and all processing which involves addition of preservatives, chemicals, will add to ill health. </a:t>
            </a:r>
            <a:endParaRPr lang="kn-IN" b="1" dirty="0"/>
          </a:p>
          <a:p>
            <a:endParaRPr lang="en-US" dirty="0"/>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My suggestions </a:t>
            </a:r>
            <a:r>
              <a:rPr lang="en-US" dirty="0" err="1"/>
              <a:t>contd</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b="1" dirty="0"/>
              <a:t>GST should be reduced to around 10 percent for most commodities, should be 18 to 28 percent for all other luxuries</a:t>
            </a:r>
          </a:p>
          <a:p>
            <a:r>
              <a:rPr lang="en-US" b="1" dirty="0"/>
              <a:t>Appropriate policy for urban property tax collection</a:t>
            </a:r>
          </a:p>
          <a:p>
            <a:r>
              <a:rPr lang="en-US" b="1" dirty="0"/>
              <a:t>Taxing super rich is crucial and vital</a:t>
            </a:r>
          </a:p>
          <a:p>
            <a:r>
              <a:rPr lang="en-US" b="1" dirty="0"/>
              <a:t>Health insurance for informal workers, formers, construction workers</a:t>
            </a:r>
          </a:p>
          <a:p>
            <a:r>
              <a:rPr lang="en-US" b="1" dirty="0"/>
              <a:t>Pension for farmers, informal workers</a:t>
            </a:r>
          </a:p>
          <a:p>
            <a:r>
              <a:rPr lang="en-US" b="1" dirty="0"/>
              <a:t>Wage rate assurance </a:t>
            </a:r>
          </a:p>
          <a:p>
            <a:r>
              <a:rPr lang="en-US" b="1" dirty="0"/>
              <a:t>Creation of awareness about endemics should be a continuous process and hence creating HEALTH EXTENSION ON PAR WITH AGRICULTURAL EXTENSION IS CRUCIAL TAKING HELP OF ASHA WORKERS.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ci5.googleusercontent.com/proxy/V659sMO3Xg0v2N2FPiRVRUDtrslKGnRwnGMvHYN0UCc-06ZyZXkSgfDtFApubxD2tipUJKv2o7X-dTNJsY3gLHqqlgIo8l2DwTVhoVE_D9OiYvoHKPoDUP7yegAiF2N0efoO4Ykes211jKihHCHaJLvVwr0Xsfo=s0-d-e1-ft#https://mcusercontent.com/0b007f243e5d4490e103cd667/images/cdf15d81-16f3-4374-9071-336bbef2eb1b.jpeg"/>
          <p:cNvPicPr>
            <a:picLocks noChangeAspect="1" noChangeArrowheads="1"/>
          </p:cNvPicPr>
          <p:nvPr/>
        </p:nvPicPr>
        <p:blipFill>
          <a:blip r:embed="rId2" cstate="print"/>
          <a:srcRect/>
          <a:stretch>
            <a:fillRect/>
          </a:stretch>
        </p:blipFill>
        <p:spPr bwMode="auto">
          <a:xfrm>
            <a:off x="-1" y="0"/>
            <a:ext cx="8077201" cy="68580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ci6.googleusercontent.com/proxy/zylA2D5RB3aWJEwXjHMnEx9e-c-B2TGXG9pwR3xufg_m4bgSTGAE_Zp8E0A1ZZBlUc2Rt3lBRg3UTP0SjAJVJq6BwpCKO_ERAn8G9ByeC4dHzLWxVcOkZl6oc0ieoVCCB-7A0qFm2ejeqZy9MxM5bQGgKBkmKQ=s0-d-e1-ft#https://mcusercontent.com/0b007f243e5d4490e103cd667/images/55cb2a28-fff8-4eb0-bd90-24a55fe101c1.jpg"/>
          <p:cNvPicPr>
            <a:picLocks noChangeAspect="1" noChangeArrowheads="1"/>
          </p:cNvPicPr>
          <p:nvPr/>
        </p:nvPicPr>
        <p:blipFill>
          <a:blip r:embed="rId2" cstate="print"/>
          <a:srcRect/>
          <a:stretch>
            <a:fillRect/>
          </a:stretch>
        </p:blipFill>
        <p:spPr bwMode="auto">
          <a:xfrm>
            <a:off x="0" y="0"/>
            <a:ext cx="6400800" cy="6858000"/>
          </a:xfrm>
          <a:prstGeom prst="rect">
            <a:avLst/>
          </a:prstGeom>
          <a:noFill/>
        </p:spPr>
      </p:pic>
      <p:sp>
        <p:nvSpPr>
          <p:cNvPr id="3" name="TextBox 2"/>
          <p:cNvSpPr txBox="1"/>
          <p:nvPr/>
        </p:nvSpPr>
        <p:spPr>
          <a:xfrm>
            <a:off x="6248400" y="856357"/>
            <a:ext cx="2667000" cy="6001643"/>
          </a:xfrm>
          <a:prstGeom prst="rect">
            <a:avLst/>
          </a:prstGeom>
          <a:noFill/>
        </p:spPr>
        <p:txBody>
          <a:bodyPr wrap="square" rtlCol="0">
            <a:spAutoFit/>
          </a:bodyPr>
          <a:lstStyle/>
          <a:p>
            <a:r>
              <a:rPr lang="en-US" sz="3200" b="1" dirty="0"/>
              <a:t>Excessive dependence on trade can erode domestic skills, labor, markets, domestic demand which can never be recovered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i3.googleusercontent.com/proxy/W3uR_g2DZObtvPlFEifY1xISNLac8qR0I71aEQane0AU1T3F3poKuNQVJlfeeZ4ROuC8wo0aFeGfoQMd0iT8CVxoszc0D8AWPiFz9K9OKZxxQ6Rws5HfgFyH479fWIVY8lrSrfJCcOc5MlbrLRNc77kDf_hmSw=s0-d-e1-ft#https://mcusercontent.com/0b007f243e5d4490e103cd667/images/e1092541-a48b-4f7d-81b7-d65429f49ff0.jpg"/>
          <p:cNvPicPr>
            <a:picLocks noChangeAspect="1" noChangeArrowheads="1"/>
          </p:cNvPicPr>
          <p:nvPr/>
        </p:nvPicPr>
        <p:blipFill>
          <a:blip r:embed="rId2" cstate="print"/>
          <a:srcRect/>
          <a:stretch>
            <a:fillRect/>
          </a:stretch>
        </p:blipFill>
        <p:spPr bwMode="auto">
          <a:xfrm>
            <a:off x="0" y="76199"/>
            <a:ext cx="6324600" cy="6781801"/>
          </a:xfrm>
          <a:prstGeom prst="rect">
            <a:avLst/>
          </a:prstGeom>
          <a:noFill/>
        </p:spPr>
      </p:pic>
      <p:sp>
        <p:nvSpPr>
          <p:cNvPr id="3" name="TextBox 2"/>
          <p:cNvSpPr txBox="1"/>
          <p:nvPr/>
        </p:nvSpPr>
        <p:spPr>
          <a:xfrm>
            <a:off x="6858001" y="1447800"/>
            <a:ext cx="2057400" cy="2308324"/>
          </a:xfrm>
          <a:prstGeom prst="rect">
            <a:avLst/>
          </a:prstGeom>
          <a:noFill/>
        </p:spPr>
        <p:txBody>
          <a:bodyPr wrap="square" rtlCol="0">
            <a:spAutoFit/>
          </a:bodyPr>
          <a:lstStyle/>
          <a:p>
            <a:r>
              <a:rPr lang="en-US" sz="3600" b="1" dirty="0"/>
              <a:t>COVID19 spreading fast</a:t>
            </a:r>
          </a:p>
          <a:p>
            <a:r>
              <a:rPr lang="en-US" sz="3600" b="1" dirty="0"/>
              <a:t>In EU, US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ci4.googleusercontent.com/proxy/Ez_lsDW5AfrhOAjO1njvew9_uKpim6_Kaz08dTGs1Hll-iemF1Wdw6TaltE6ZVZYzzON6mFCrAok0gdOEvFxoaNJO3o5pNlshlGmjqvoyo58Gi3Hjy77efnED7AtG39W5DGVMFjSCW8rKW1JttfMSImzkWYF_A=s0-d-e1-ft#https://mcusercontent.com/0b007f243e5d4490e103cd667/images/cee8788f-aafb-44a6-a7db-4e218a0bd415.jpg"/>
          <p:cNvPicPr>
            <a:picLocks noChangeAspect="1" noChangeArrowheads="1"/>
          </p:cNvPicPr>
          <p:nvPr/>
        </p:nvPicPr>
        <p:blipFill>
          <a:blip r:embed="rId2" cstate="print"/>
          <a:srcRect/>
          <a:stretch>
            <a:fillRect/>
          </a:stretch>
        </p:blipFill>
        <p:spPr bwMode="auto">
          <a:xfrm>
            <a:off x="-1" y="0"/>
            <a:ext cx="5181601" cy="6858000"/>
          </a:xfrm>
          <a:prstGeom prst="rect">
            <a:avLst/>
          </a:prstGeom>
          <a:noFill/>
        </p:spPr>
      </p:pic>
      <p:sp>
        <p:nvSpPr>
          <p:cNvPr id="3" name="TextBox 2"/>
          <p:cNvSpPr txBox="1"/>
          <p:nvPr/>
        </p:nvSpPr>
        <p:spPr>
          <a:xfrm>
            <a:off x="5562600" y="671691"/>
            <a:ext cx="3352800" cy="6186309"/>
          </a:xfrm>
          <a:prstGeom prst="rect">
            <a:avLst/>
          </a:prstGeom>
          <a:noFill/>
        </p:spPr>
        <p:txBody>
          <a:bodyPr wrap="square" rtlCol="0">
            <a:spAutoFit/>
          </a:bodyPr>
          <a:lstStyle/>
          <a:p>
            <a:r>
              <a:rPr lang="en-US" sz="3600" b="1" dirty="0"/>
              <a:t>DESPITE THE USE OF VACCINES IN</a:t>
            </a:r>
          </a:p>
          <a:p>
            <a:r>
              <a:rPr lang="en-US" sz="3600" b="1" dirty="0"/>
              <a:t>PUBLIC HEALTH, THERE ARE DOCTORS</a:t>
            </a:r>
          </a:p>
          <a:p>
            <a:r>
              <a:rPr lang="en-US" sz="3600" b="1" dirty="0"/>
              <a:t>IN THE US WHO OPENLY OPPOSE</a:t>
            </a:r>
          </a:p>
          <a:p>
            <a:r>
              <a:rPr lang="en-US" sz="3600" b="1" dirty="0"/>
              <a:t>THAT VACCINATION HAS NO USE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ci6.googleusercontent.com/proxy/3KGT80_gRl680nra1EuT757MWNa8D0l05KTaPkn20dI3L1IS4eKhD3SpWojflvVAATMyFAsf5acTbx9c5WAQ5fUWtJgHF2kIX2xQhMaL82WP4_E3mvrnIVXVtKmdkoGOZrgdUJQNy4NFSketUVM4ZCv0oJVhKyc=s0-d-e1-ft#https://mcusercontent.com/0b007f243e5d4490e103cd667/images/4fccd538-c03e-40ba-a8b7-ccd0fb2e6933.jpeg"/>
          <p:cNvPicPr>
            <a:picLocks noChangeAspect="1" noChangeArrowheads="1"/>
          </p:cNvPicPr>
          <p:nvPr/>
        </p:nvPicPr>
        <p:blipFill>
          <a:blip r:embed="rId2" cstate="print"/>
          <a:srcRect/>
          <a:stretch>
            <a:fillRect/>
          </a:stretch>
        </p:blipFill>
        <p:spPr bwMode="auto">
          <a:xfrm>
            <a:off x="-1" y="0"/>
            <a:ext cx="8382001"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143000"/>
          </a:xfrm>
        </p:spPr>
        <p:txBody>
          <a:bodyPr>
            <a:normAutofit fontScale="90000"/>
          </a:bodyPr>
          <a:lstStyle/>
          <a:p>
            <a:r>
              <a:rPr lang="en-US" b="1" dirty="0"/>
              <a:t>Global Economic Effects of COVID-19 </a:t>
            </a:r>
            <a:br>
              <a:rPr lang="en-US" b="1" dirty="0"/>
            </a:br>
            <a:endParaRPr lang="en-US" dirty="0"/>
          </a:p>
        </p:txBody>
      </p:sp>
      <p:sp>
        <p:nvSpPr>
          <p:cNvPr id="3" name="Content Placeholder 2"/>
          <p:cNvSpPr>
            <a:spLocks noGrp="1"/>
          </p:cNvSpPr>
          <p:nvPr>
            <p:ph idx="1"/>
          </p:nvPr>
        </p:nvSpPr>
        <p:spPr>
          <a:xfrm>
            <a:off x="228600" y="1524000"/>
            <a:ext cx="8763000" cy="5105400"/>
          </a:xfrm>
        </p:spPr>
        <p:txBody>
          <a:bodyPr>
            <a:normAutofit/>
          </a:bodyPr>
          <a:lstStyle/>
          <a:p>
            <a:pPr>
              <a:buNone/>
            </a:pPr>
            <a:r>
              <a:rPr lang="en-US" dirty="0"/>
              <a:t> </a:t>
            </a:r>
            <a:r>
              <a:rPr lang="en-US" b="1" dirty="0"/>
              <a:t>1. Spread over 190 countries</a:t>
            </a:r>
          </a:p>
          <a:p>
            <a:pPr>
              <a:buNone/>
            </a:pPr>
            <a:r>
              <a:rPr lang="en-US" b="1" dirty="0"/>
              <a:t> 2. Potential to trim global economic growth by      2.0% per month</a:t>
            </a:r>
          </a:p>
          <a:p>
            <a:pPr>
              <a:buNone/>
            </a:pPr>
            <a:r>
              <a:rPr lang="en-US" b="1" dirty="0"/>
              <a:t>3. Risk of global economic recession similar to Great Depression of 1930s.</a:t>
            </a:r>
          </a:p>
          <a:p>
            <a:pPr>
              <a:buNone/>
            </a:pPr>
            <a:r>
              <a:rPr lang="en-US" b="1" dirty="0"/>
              <a:t>4. Fall in Global trade by 13% to 32%, depending on depth and extent of global economic downturn.</a:t>
            </a:r>
          </a:p>
          <a:p>
            <a:pPr>
              <a:buNone/>
            </a:pPr>
            <a:endParaRPr lang="en-US" b="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ci6.googleusercontent.com/proxy/xKY4WtUdIZpJhex9B0OZRQgnnggaODSftAO-cp_YwTp0Z_h7tnYUW6dufWPnW_8_6Lcz4N63vSX4c0k4fkmdeQ2o9o9U4hSoBYuXhtYbKF1Mysjo6i0nKPqx5f1MzF0aUsWGAMQNdqQhVWolLbSfLRFj1RLD6g=s0-d-e1-ft#https://mcusercontent.com/0b007f243e5d4490e103cd667/images/14503322-e7f9-45fd-a01b-dd5a8f7c54b0.jpg"/>
          <p:cNvPicPr>
            <a:picLocks noChangeAspect="1" noChangeArrowheads="1"/>
          </p:cNvPicPr>
          <p:nvPr/>
        </p:nvPicPr>
        <p:blipFill>
          <a:blip r:embed="rId2" cstate="print"/>
          <a:srcRect/>
          <a:stretch>
            <a:fillRect/>
          </a:stretch>
        </p:blipFill>
        <p:spPr bwMode="auto">
          <a:xfrm>
            <a:off x="-1" y="0"/>
            <a:ext cx="5486401" cy="6858000"/>
          </a:xfrm>
          <a:prstGeom prst="rect">
            <a:avLst/>
          </a:prstGeom>
          <a:noFill/>
        </p:spPr>
      </p:pic>
      <p:sp>
        <p:nvSpPr>
          <p:cNvPr id="3" name="TextBox 2"/>
          <p:cNvSpPr txBox="1"/>
          <p:nvPr/>
        </p:nvSpPr>
        <p:spPr>
          <a:xfrm>
            <a:off x="5791200" y="1066800"/>
            <a:ext cx="3352800" cy="5632311"/>
          </a:xfrm>
          <a:prstGeom prst="rect">
            <a:avLst/>
          </a:prstGeom>
          <a:noFill/>
        </p:spPr>
        <p:txBody>
          <a:bodyPr wrap="square" rtlCol="0">
            <a:spAutoFit/>
          </a:bodyPr>
          <a:lstStyle/>
          <a:p>
            <a:r>
              <a:rPr lang="en-US" sz="3600" b="1" dirty="0"/>
              <a:t>Software, IT, Finance, Media</a:t>
            </a:r>
          </a:p>
          <a:p>
            <a:r>
              <a:rPr lang="en-US" sz="3600" b="1" dirty="0"/>
              <a:t>And </a:t>
            </a:r>
            <a:r>
              <a:rPr lang="en-US" sz="3600" b="1" dirty="0" err="1"/>
              <a:t>communicationsdesigning</a:t>
            </a:r>
            <a:r>
              <a:rPr lang="en-US" sz="3600" b="1" dirty="0"/>
              <a:t>, </a:t>
            </a:r>
          </a:p>
          <a:p>
            <a:r>
              <a:rPr lang="en-US" sz="3600" b="1" dirty="0"/>
              <a:t>Public Administration, </a:t>
            </a:r>
          </a:p>
          <a:p>
            <a:r>
              <a:rPr lang="en-US" sz="3600" b="1" dirty="0"/>
              <a:t>Entertainment  </a:t>
            </a:r>
          </a:p>
          <a:p>
            <a:r>
              <a:rPr lang="en-US" sz="3600" b="1" dirty="0"/>
              <a:t>Can sustain Work at home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ci5.googleusercontent.com/proxy/Bk3WzH8l8PRzWwmQtX9wl0zLHk0o9xjeSrFLVHSwP3Mnzanl6oxhjJoahTr2MWBsaFYxEHZT8Oly5DcMj8F4uV_ijWwO93k7VYs5YIL0PE_VeRh8fRVUDnMKXmWsr6q46LXqKLGowee1tO7hDP2fFe1FbeEvgg=s0-d-e1-ft#https://mcusercontent.com/0b007f243e5d4490e103cd667/images/0264034a-d988-4c43-9912-8ae823787097.jpg"/>
          <p:cNvPicPr>
            <a:picLocks noChangeAspect="1" noChangeArrowheads="1"/>
          </p:cNvPicPr>
          <p:nvPr/>
        </p:nvPicPr>
        <p:blipFill>
          <a:blip r:embed="rId2" cstate="print"/>
          <a:srcRect/>
          <a:stretch>
            <a:fillRect/>
          </a:stretch>
        </p:blipFill>
        <p:spPr bwMode="auto">
          <a:xfrm>
            <a:off x="-1" y="0"/>
            <a:ext cx="6857999" cy="6858000"/>
          </a:xfrm>
          <a:prstGeom prst="rect">
            <a:avLst/>
          </a:prstGeom>
          <a:noFill/>
        </p:spPr>
      </p:pic>
      <p:sp>
        <p:nvSpPr>
          <p:cNvPr id="3" name="TextBox 2"/>
          <p:cNvSpPr txBox="1"/>
          <p:nvPr/>
        </p:nvSpPr>
        <p:spPr>
          <a:xfrm>
            <a:off x="6629400" y="0"/>
            <a:ext cx="2286000" cy="6740307"/>
          </a:xfrm>
          <a:prstGeom prst="rect">
            <a:avLst/>
          </a:prstGeom>
          <a:noFill/>
        </p:spPr>
        <p:txBody>
          <a:bodyPr wrap="square" rtlCol="0">
            <a:spAutoFit/>
          </a:bodyPr>
          <a:lstStyle/>
          <a:p>
            <a:r>
              <a:rPr lang="en-US" sz="3600" b="1" dirty="0"/>
              <a:t>Testing capacities</a:t>
            </a:r>
          </a:p>
          <a:p>
            <a:r>
              <a:rPr lang="en-US" sz="3600" b="1" dirty="0"/>
              <a:t>For Covid19 varies</a:t>
            </a:r>
          </a:p>
          <a:p>
            <a:r>
              <a:rPr lang="en-US" sz="3600" b="1" dirty="0"/>
              <a:t>Across countries</a:t>
            </a:r>
          </a:p>
          <a:p>
            <a:r>
              <a:rPr lang="en-US" sz="3600" b="1" dirty="0"/>
              <a:t>Italy , Russia</a:t>
            </a:r>
          </a:p>
          <a:p>
            <a:r>
              <a:rPr lang="en-US" sz="3600" b="1" dirty="0"/>
              <a:t>Spain Germany, US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ci6.googleusercontent.com/proxy/AZr6lS_J8RCHUT7D7K1bmZ8KOL2SyMFwcz6KfDHqO5bIuryvmOrc1oKiEYZiJN_ZozbwEuWtH21aFdah7B1490GLh32CA1ZdqtThTuGvEJMpk0cxfAnuQX9ZvnI9wWMlJMKkVBKe7uDDL1qivkyk2HufaPnr4A=s0-d-e1-ft#https://mcusercontent.com/0b007f243e5d4490e103cd667/images/189682ea-d43e-4661-872a-dc24f58f1bf4.jpg"/>
          <p:cNvPicPr>
            <a:picLocks noChangeAspect="1" noChangeArrowheads="1"/>
          </p:cNvPicPr>
          <p:nvPr/>
        </p:nvPicPr>
        <p:blipFill>
          <a:blip r:embed="rId2" cstate="print"/>
          <a:srcRect/>
          <a:stretch>
            <a:fillRect/>
          </a:stretch>
        </p:blipFill>
        <p:spPr bwMode="auto">
          <a:xfrm>
            <a:off x="0" y="0"/>
            <a:ext cx="8305800" cy="68580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ci6.googleusercontent.com/proxy/rs-u0VFJuV0ovfFX9hCi1jJvvHM7aiAJ4-cjV0Ivr1O4q_nd00no7NmZsytRewItBDLQI84HEzC-QZmx3EjOj7zLFQjEh92rnph1b01NWPp6fPwgXPh_IygTnt3mx5vq5fUjQzHgYr5cUCJ0WIJUSTEGH39oXQ=s0-d-e1-ft#https://mcusercontent.com/0b007f243e5d4490e103cd667/images/1894c492-c8ed-42b4-997b-05420713da62.jpg"/>
          <p:cNvPicPr>
            <a:picLocks noChangeAspect="1" noChangeArrowheads="1"/>
          </p:cNvPicPr>
          <p:nvPr/>
        </p:nvPicPr>
        <p:blipFill>
          <a:blip r:embed="rId2" cstate="print"/>
          <a:srcRect/>
          <a:stretch>
            <a:fillRect/>
          </a:stretch>
        </p:blipFill>
        <p:spPr bwMode="auto">
          <a:xfrm>
            <a:off x="0" y="0"/>
            <a:ext cx="8305800" cy="68580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fographic: The Indian States With the Most Coronavirus Cases | Statista"/>
          <p:cNvPicPr>
            <a:picLocks noChangeAspect="1" noChangeArrowheads="1"/>
          </p:cNvPicPr>
          <p:nvPr/>
        </p:nvPicPr>
        <p:blipFill>
          <a:blip r:embed="rId2" cstate="print"/>
          <a:srcRect/>
          <a:stretch>
            <a:fillRect/>
          </a:stretch>
        </p:blipFill>
        <p:spPr bwMode="auto">
          <a:xfrm>
            <a:off x="0" y="0"/>
            <a:ext cx="8001000" cy="68580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nfographic: How the Coronavirus Changed Politicians’ Approval Ratings | Statista"/>
          <p:cNvPicPr>
            <a:picLocks noChangeAspect="1" noChangeArrowheads="1"/>
          </p:cNvPicPr>
          <p:nvPr/>
        </p:nvPicPr>
        <p:blipFill>
          <a:blip r:embed="rId2" cstate="print"/>
          <a:srcRect/>
          <a:stretch>
            <a:fillRect/>
          </a:stretch>
        </p:blipFill>
        <p:spPr bwMode="auto">
          <a:xfrm>
            <a:off x="0" y="0"/>
            <a:ext cx="8229600" cy="68580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nfographic: COVID-19: Where Trust In Media Is Highest &amp; Lowest | Statista"/>
          <p:cNvPicPr>
            <a:picLocks noChangeAspect="1" noChangeArrowheads="1"/>
          </p:cNvPicPr>
          <p:nvPr/>
        </p:nvPicPr>
        <p:blipFill>
          <a:blip r:embed="rId2" cstate="print"/>
          <a:srcRect/>
          <a:stretch>
            <a:fillRect/>
          </a:stretch>
        </p:blipFill>
        <p:spPr bwMode="auto">
          <a:xfrm>
            <a:off x="0" y="0"/>
            <a:ext cx="5562600" cy="6858000"/>
          </a:xfrm>
          <a:prstGeom prst="rect">
            <a:avLst/>
          </a:prstGeom>
          <a:noFill/>
        </p:spPr>
      </p:pic>
      <p:sp>
        <p:nvSpPr>
          <p:cNvPr id="3" name="TextBox 2"/>
          <p:cNvSpPr txBox="1"/>
          <p:nvPr/>
        </p:nvSpPr>
        <p:spPr>
          <a:xfrm>
            <a:off x="5867401" y="1524000"/>
            <a:ext cx="2819400" cy="3170099"/>
          </a:xfrm>
          <a:prstGeom prst="rect">
            <a:avLst/>
          </a:prstGeom>
          <a:noFill/>
        </p:spPr>
        <p:txBody>
          <a:bodyPr wrap="square" rtlCol="0">
            <a:spAutoFit/>
          </a:bodyPr>
          <a:lstStyle/>
          <a:p>
            <a:r>
              <a:rPr lang="en-US" sz="4000" b="1" dirty="0"/>
              <a:t>Media trust about Covid19 </a:t>
            </a:r>
          </a:p>
          <a:p>
            <a:r>
              <a:rPr lang="en-US" sz="4000" b="1" dirty="0"/>
              <a:t>Is very high in India</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nfographic: The Countries Currently Worst Hit By COVID-19 Deaths | Statista"/>
          <p:cNvPicPr>
            <a:picLocks noChangeAspect="1" noChangeArrowheads="1"/>
          </p:cNvPicPr>
          <p:nvPr/>
        </p:nvPicPr>
        <p:blipFill>
          <a:blip r:embed="rId2" cstate="print"/>
          <a:srcRect/>
          <a:stretch>
            <a:fillRect/>
          </a:stretch>
        </p:blipFill>
        <p:spPr bwMode="auto">
          <a:xfrm>
            <a:off x="0" y="0"/>
            <a:ext cx="6172200" cy="678180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nfographic: Global Tourism to Suffer Crushing Blow in 2020 | Statista"/>
          <p:cNvPicPr>
            <a:picLocks noChangeAspect="1" noChangeArrowheads="1"/>
          </p:cNvPicPr>
          <p:nvPr/>
        </p:nvPicPr>
        <p:blipFill>
          <a:blip r:embed="rId2" cstate="print"/>
          <a:srcRect/>
          <a:stretch>
            <a:fillRect/>
          </a:stretch>
        </p:blipFill>
        <p:spPr bwMode="auto">
          <a:xfrm>
            <a:off x="0" y="0"/>
            <a:ext cx="6858000" cy="6858000"/>
          </a:xfrm>
          <a:prstGeom prst="rect">
            <a:avLst/>
          </a:prstGeom>
          <a:noFill/>
        </p:spPr>
      </p:pic>
      <p:sp>
        <p:nvSpPr>
          <p:cNvPr id="4" name="TextBox 3"/>
          <p:cNvSpPr txBox="1"/>
          <p:nvPr/>
        </p:nvSpPr>
        <p:spPr>
          <a:xfrm>
            <a:off x="7010400" y="381000"/>
            <a:ext cx="2133600" cy="5509200"/>
          </a:xfrm>
          <a:prstGeom prst="rect">
            <a:avLst/>
          </a:prstGeom>
          <a:noFill/>
        </p:spPr>
        <p:txBody>
          <a:bodyPr wrap="square" rtlCol="0">
            <a:spAutoFit/>
          </a:bodyPr>
          <a:lstStyle/>
          <a:p>
            <a:r>
              <a:rPr lang="en-US" sz="4400" b="1" dirty="0"/>
              <a:t>Global Tourism</a:t>
            </a:r>
          </a:p>
          <a:p>
            <a:r>
              <a:rPr lang="en-US" sz="4400" b="1" dirty="0"/>
              <a:t>Fallen by at least</a:t>
            </a:r>
          </a:p>
          <a:p>
            <a:r>
              <a:rPr lang="en-US" sz="4400" b="1" dirty="0"/>
              <a:t>60% due to Covid19</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nfographic: COVID-19: High Mortality Rates Linked To Care Homes | Statista"/>
          <p:cNvPicPr>
            <a:picLocks noChangeAspect="1" noChangeArrowheads="1"/>
          </p:cNvPicPr>
          <p:nvPr/>
        </p:nvPicPr>
        <p:blipFill>
          <a:blip r:embed="rId2" cstate="print"/>
          <a:srcRect/>
          <a:stretch>
            <a:fillRect/>
          </a:stretch>
        </p:blipFill>
        <p:spPr bwMode="auto">
          <a:xfrm>
            <a:off x="0" y="0"/>
            <a:ext cx="6934200" cy="6934200"/>
          </a:xfrm>
          <a:prstGeom prst="rect">
            <a:avLst/>
          </a:prstGeom>
          <a:noFill/>
        </p:spPr>
      </p:pic>
      <p:sp>
        <p:nvSpPr>
          <p:cNvPr id="3" name="TextBox 2"/>
          <p:cNvSpPr txBox="1"/>
          <p:nvPr/>
        </p:nvSpPr>
        <p:spPr>
          <a:xfrm>
            <a:off x="6553200" y="381000"/>
            <a:ext cx="2438400" cy="6247864"/>
          </a:xfrm>
          <a:prstGeom prst="rect">
            <a:avLst/>
          </a:prstGeom>
          <a:noFill/>
        </p:spPr>
        <p:txBody>
          <a:bodyPr wrap="square" rtlCol="0">
            <a:spAutoFit/>
          </a:bodyPr>
          <a:lstStyle/>
          <a:p>
            <a:r>
              <a:rPr lang="en-US" sz="4000" b="1" dirty="0"/>
              <a:t>In the US, high mortality</a:t>
            </a:r>
          </a:p>
          <a:p>
            <a:r>
              <a:rPr lang="en-US" sz="4000" b="1" dirty="0"/>
              <a:t>Due to COVID 19</a:t>
            </a:r>
          </a:p>
          <a:p>
            <a:r>
              <a:rPr lang="en-US" sz="4000" b="1" dirty="0"/>
              <a:t>Is linked to people in</a:t>
            </a:r>
          </a:p>
          <a:p>
            <a:r>
              <a:rPr lang="en-US" sz="4000" b="1" dirty="0"/>
              <a:t>Old age homes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u="sng" dirty="0"/>
              <a:t>Global economic impacts of Covid19 </a:t>
            </a:r>
          </a:p>
        </p:txBody>
      </p:sp>
      <p:sp>
        <p:nvSpPr>
          <p:cNvPr id="3" name="Content Placeholder 2"/>
          <p:cNvSpPr>
            <a:spLocks noGrp="1"/>
          </p:cNvSpPr>
          <p:nvPr>
            <p:ph idx="1"/>
          </p:nvPr>
        </p:nvSpPr>
        <p:spPr>
          <a:xfrm>
            <a:off x="304800" y="1219200"/>
            <a:ext cx="8458200" cy="5410200"/>
          </a:xfrm>
        </p:spPr>
        <p:txBody>
          <a:bodyPr>
            <a:normAutofit/>
          </a:bodyPr>
          <a:lstStyle/>
          <a:p>
            <a:pPr>
              <a:buNone/>
            </a:pPr>
            <a:r>
              <a:rPr lang="en-US" b="1" dirty="0"/>
              <a:t>&gt; 36.5 million Americans filed unemployment insurance</a:t>
            </a:r>
          </a:p>
          <a:p>
            <a:pPr>
              <a:buNone/>
            </a:pPr>
            <a:r>
              <a:rPr lang="en-US" b="1" dirty="0"/>
              <a:t>20 million Americans lost jobs in April 2020</a:t>
            </a:r>
          </a:p>
          <a:p>
            <a:pPr>
              <a:buNone/>
            </a:pPr>
            <a:r>
              <a:rPr lang="en-US" b="1" dirty="0"/>
              <a:t>US national unemployment rate pushed to 14.7%, the highest since Great Depression</a:t>
            </a:r>
          </a:p>
          <a:p>
            <a:pPr>
              <a:buNone/>
            </a:pPr>
            <a:r>
              <a:rPr lang="en-US" b="1" dirty="0"/>
              <a:t>US GDP fell by 4.8% in the first quarter of 2020, the largest quarterly decline in GDP since 2008, year of global financial crisis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ci5.googleusercontent.com/proxy/qqMQeF1siHKa-IgsLh9YWhlVKd0R4ok962G26bYsLZfC3tondkmAX5HFJvUQDP3T3UaT-q5yTBzTndR-dt0szcT3J5bUtR-GtjKaFiSRdRy7eCRxS7ZazbFzR8jmztBdmAFcWEywKEqZqM_g7-d4HIoVpnIgPw=s0-d-e1-ft#https://mcusercontent.com/0b007f243e5d4490e103cd667/images/4e2010ae-03cb-41d2-8c8a-d81e9d05a4cb.jpg"/>
          <p:cNvPicPr>
            <a:picLocks noChangeAspect="1" noChangeArrowheads="1"/>
          </p:cNvPicPr>
          <p:nvPr/>
        </p:nvPicPr>
        <p:blipFill>
          <a:blip r:embed="rId2" cstate="print"/>
          <a:srcRect/>
          <a:stretch>
            <a:fillRect/>
          </a:stretch>
        </p:blipFill>
        <p:spPr bwMode="auto">
          <a:xfrm>
            <a:off x="0" y="-1"/>
            <a:ext cx="8153400" cy="6876415"/>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ci3.googleusercontent.com/proxy/7VUvCDn3AXPqva0a4CV9Kk8VtaaCl_HcJorOxUPcc0wW1fxUwRCHcJ82x6SUXM-7XbzYJohM47UDy2-JFvrZQz3qKNCB7gqHbeAudg-DfdKCuXD82PUNS49cXjuhs5IcBeNco9ja_iOdmAlFTksBigdBbXN7Eg=s0-d-e1-ft#https://mcusercontent.com/0b007f243e5d4490e103cd667/images/9be41416-b162-4226-974b-57fba5da341c.jpg"/>
          <p:cNvPicPr>
            <a:picLocks noChangeAspect="1" noChangeArrowheads="1"/>
          </p:cNvPicPr>
          <p:nvPr/>
        </p:nvPicPr>
        <p:blipFill>
          <a:blip r:embed="rId2" cstate="print"/>
          <a:srcRect/>
          <a:stretch>
            <a:fillRect/>
          </a:stretch>
        </p:blipFill>
        <p:spPr bwMode="auto">
          <a:xfrm>
            <a:off x="0" y="0"/>
            <a:ext cx="8229600" cy="6858000"/>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endParaRPr lang="en-US" dirty="0"/>
          </a:p>
          <a:p>
            <a:pPr marL="514350" indent="-514350">
              <a:buNone/>
            </a:pPr>
            <a:r>
              <a:rPr lang="en-US" b="1" dirty="0"/>
              <a:t>Global Economic Effects of COVID-19 </a:t>
            </a:r>
          </a:p>
          <a:p>
            <a:pPr>
              <a:buNone/>
            </a:pPr>
            <a:r>
              <a:rPr lang="en-US" b="1" dirty="0"/>
              <a:t>Congressional  Research Service Report. R 46270, US Government, Washington DC, May 15 2020</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Acknowledgement</a:t>
            </a:r>
          </a:p>
        </p:txBody>
      </p:sp>
      <p:sp>
        <p:nvSpPr>
          <p:cNvPr id="3" name="Content Placeholder 2"/>
          <p:cNvSpPr>
            <a:spLocks noGrp="1"/>
          </p:cNvSpPr>
          <p:nvPr>
            <p:ph idx="1"/>
          </p:nvPr>
        </p:nvSpPr>
        <p:spPr>
          <a:xfrm>
            <a:off x="152400" y="1600200"/>
            <a:ext cx="8534400" cy="4953000"/>
          </a:xfrm>
        </p:spPr>
        <p:txBody>
          <a:bodyPr/>
          <a:lstStyle/>
          <a:p>
            <a:pPr>
              <a:buNone/>
            </a:pPr>
            <a:r>
              <a:rPr lang="en-US" b="1" dirty="0"/>
              <a:t>Thankful to Prof KB </a:t>
            </a:r>
            <a:r>
              <a:rPr lang="en-US" b="1" dirty="0" err="1"/>
              <a:t>Rangappa</a:t>
            </a:r>
            <a:r>
              <a:rPr lang="en-US" b="1" dirty="0"/>
              <a:t>, Dean of Arts and Chairman of DOE, </a:t>
            </a:r>
            <a:r>
              <a:rPr lang="en-US" b="1" dirty="0" err="1"/>
              <a:t>Davanagere</a:t>
            </a:r>
            <a:r>
              <a:rPr lang="en-US" b="1" dirty="0"/>
              <a:t> University for providing this opportunity; </a:t>
            </a:r>
            <a:r>
              <a:rPr lang="en-US" b="1" dirty="0" err="1"/>
              <a:t>Shri</a:t>
            </a:r>
            <a:r>
              <a:rPr lang="en-US" b="1" dirty="0"/>
              <a:t> </a:t>
            </a:r>
            <a:r>
              <a:rPr lang="en-US" b="1" dirty="0" err="1"/>
              <a:t>Chetan</a:t>
            </a:r>
            <a:r>
              <a:rPr lang="en-US" b="1" dirty="0"/>
              <a:t> Kumar Research Scholar provided able support and am thankful. Thankful to all of you for your patience in listening to this webinar.  I am also thankful to my family here in Washington DC for bearing with me some disturbance  at midnight 1.30 am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48800" cy="487362"/>
          </a:xfrm>
        </p:spPr>
        <p:txBody>
          <a:bodyPr>
            <a:normAutofit fontScale="90000"/>
          </a:bodyPr>
          <a:lstStyle/>
          <a:p>
            <a:r>
              <a:rPr lang="en-US" b="1" dirty="0"/>
              <a:t>Global economic impacts of Covid19 </a:t>
            </a:r>
            <a:r>
              <a:rPr lang="en-US" b="1" dirty="0" err="1"/>
              <a:t>Contd</a:t>
            </a:r>
            <a:endParaRPr lang="en-US" b="1" dirty="0"/>
          </a:p>
        </p:txBody>
      </p:sp>
      <p:sp>
        <p:nvSpPr>
          <p:cNvPr id="3" name="Content Placeholder 2"/>
          <p:cNvSpPr>
            <a:spLocks noGrp="1"/>
          </p:cNvSpPr>
          <p:nvPr>
            <p:ph idx="1"/>
          </p:nvPr>
        </p:nvSpPr>
        <p:spPr>
          <a:xfrm>
            <a:off x="228600" y="609600"/>
            <a:ext cx="8915400" cy="6019800"/>
          </a:xfrm>
        </p:spPr>
        <p:txBody>
          <a:bodyPr>
            <a:normAutofit/>
          </a:bodyPr>
          <a:lstStyle/>
          <a:p>
            <a:r>
              <a:rPr lang="en-US" b="1" dirty="0"/>
              <a:t>&gt; 30 million in EU applied for state support of wages</a:t>
            </a:r>
          </a:p>
          <a:p>
            <a:r>
              <a:rPr lang="en-US" b="1" dirty="0"/>
              <a:t>EU economy reduced by 3.8% at an annual rate, the largest decline since 1995</a:t>
            </a:r>
          </a:p>
          <a:p>
            <a:r>
              <a:rPr lang="en-US" b="1" dirty="0"/>
              <a:t>Foreign investors have pulled out $26 billion from developing Asian economies, &gt; $16 billion out of India, may result in major economic recession in Asia.</a:t>
            </a:r>
          </a:p>
          <a:p>
            <a:r>
              <a:rPr lang="en-US" b="1" dirty="0"/>
              <a:t>29 million people in Latin America can fall into poverty, reversing efforts to narrow income inequality.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0" y="762000"/>
            <a:ext cx="9144000" cy="6096000"/>
          </a:xfrm>
          <a:prstGeom prst="rect">
            <a:avLst/>
          </a:prstGeom>
          <a:noFill/>
          <a:ln w="9525">
            <a:noFill/>
            <a:miter lim="800000"/>
            <a:headEnd/>
            <a:tailEnd/>
          </a:ln>
        </p:spPr>
      </p:pic>
      <p:sp>
        <p:nvSpPr>
          <p:cNvPr id="3" name="TextBox 2"/>
          <p:cNvSpPr txBox="1"/>
          <p:nvPr/>
        </p:nvSpPr>
        <p:spPr>
          <a:xfrm>
            <a:off x="0" y="0"/>
            <a:ext cx="9144000" cy="646331"/>
          </a:xfrm>
          <a:prstGeom prst="rect">
            <a:avLst/>
          </a:prstGeom>
          <a:noFill/>
        </p:spPr>
        <p:txBody>
          <a:bodyPr wrap="square" rtlCol="0">
            <a:spAutoFit/>
          </a:bodyPr>
          <a:lstStyle/>
          <a:p>
            <a:pPr algn="ctr"/>
            <a:r>
              <a:rPr lang="en-US" b="1" dirty="0"/>
              <a:t>Projected Government Fiscal Balances  (fiscal deficit) Relative to GDP  as percentage of Gross Domestic Product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1607</TotalTime>
  <Words>5156</Words>
  <Application>Microsoft Office PowerPoint</Application>
  <PresentationFormat>On-screen Show (4:3)</PresentationFormat>
  <Paragraphs>326</Paragraphs>
  <Slides>73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73</vt:i4>
      </vt:variant>
    </vt:vector>
  </HeadingPairs>
  <TitlesOfParts>
    <vt:vector size="76" baseType="lpstr">
      <vt:lpstr>Arial</vt:lpstr>
      <vt:lpstr>Calibri</vt:lpstr>
      <vt:lpstr>Office Theme</vt:lpstr>
      <vt:lpstr>Economic impact of Covid19 WEBINAR 30th May 2020</vt:lpstr>
      <vt:lpstr>Coverage</vt:lpstr>
      <vt:lpstr>Preamble</vt:lpstr>
      <vt:lpstr>What is unique about Covid19 shock</vt:lpstr>
      <vt:lpstr>What’s unique about Covid19 shock</vt:lpstr>
      <vt:lpstr>Global Economic Effects of COVID-19  </vt:lpstr>
      <vt:lpstr>Global economic impacts of Covid19 </vt:lpstr>
      <vt:lpstr>Global economic impacts of Covid19 Contd</vt:lpstr>
      <vt:lpstr>PowerPoint Presentation</vt:lpstr>
      <vt:lpstr>Fiscal deficit will increase from 3 % of GDP </vt:lpstr>
      <vt:lpstr>Global economy will experience the worst recession – IMF</vt:lpstr>
      <vt:lpstr>ECONOMIC FORECASTS</vt:lpstr>
      <vt:lpstr>Economic forecasts (% change in real GDP growth (contd)</vt:lpstr>
      <vt:lpstr>OECD forecast</vt:lpstr>
      <vt:lpstr>World Trade affected due to Covid19</vt:lpstr>
      <vt:lpstr>WTO Forecast of Trade and GDP</vt:lpstr>
      <vt:lpstr>PowerPoint Presentation</vt:lpstr>
      <vt:lpstr>Economic impact of Covid19 in India and measures taken</vt:lpstr>
      <vt:lpstr>Economic impact and measuers taken</vt:lpstr>
      <vt:lpstr>Economic impact and measures taken</vt:lpstr>
      <vt:lpstr>PowerPoint Presentation</vt:lpstr>
      <vt:lpstr>ECONOMIC PACKAGE OF GOI of Rs. 20 lakh crores (10% of GDP) 12TH May 2020</vt:lpstr>
      <vt:lpstr>Protectionism</vt:lpstr>
      <vt:lpstr>Alternative to China</vt:lpstr>
      <vt:lpstr>Economic impact of Covid19 </vt:lpstr>
      <vt:lpstr>Economic impact of Covid19</vt:lpstr>
      <vt:lpstr>Fall in demand for energy</vt:lpstr>
      <vt:lpstr>Loss in Agriculture</vt:lpstr>
      <vt:lpstr>Loss to Manufacturing</vt:lpstr>
      <vt:lpstr>Impact on stock markets ಅರ್ಥಾತುರಾಣಾಮ್ ನ ಗುಣೋ ನ ಧರ್ಮಹ </vt:lpstr>
      <vt:lpstr>Impact on E - commerce</vt:lpstr>
      <vt:lpstr>Impact on Defence</vt:lpstr>
      <vt:lpstr>Economic danger Vs Health risk</vt:lpstr>
      <vt:lpstr>Impact on salaries</vt:lpstr>
      <vt:lpstr>Migrant workers - due to lock down</vt:lpstr>
      <vt:lpstr>Other steps taken due to Covi19</vt:lpstr>
      <vt:lpstr>KERALA EXPERIENCE</vt:lpstr>
      <vt:lpstr>KARNATAKA EXPERIENCE</vt:lpstr>
      <vt:lpstr>Karnataka Covid19 experience</vt:lpstr>
      <vt:lpstr>PowerPoint Presentation</vt:lpstr>
      <vt:lpstr>Actions of RBI</vt:lpstr>
      <vt:lpstr>Actions of Govt of India</vt:lpstr>
      <vt:lpstr>Malthusian catastrophe ? </vt:lpstr>
      <vt:lpstr>PowerPoint Presentation</vt:lpstr>
      <vt:lpstr>Most successful nations fighting Covid</vt:lpstr>
      <vt:lpstr>PowerPoint Presentation</vt:lpstr>
      <vt:lpstr>IMF $ 1 billion assistance (Rs 7500 crores) </vt:lpstr>
      <vt:lpstr>IMF predictions</vt:lpstr>
      <vt:lpstr>Low oil prices helpful for India</vt:lpstr>
      <vt:lpstr>PowerPoint Presentation</vt:lpstr>
      <vt:lpstr>My suggestions</vt:lpstr>
      <vt:lpstr>Suggestions, contd</vt:lpstr>
      <vt:lpstr>Be careful suggesting Value addition in food industry</vt:lpstr>
      <vt:lpstr>My suggestions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Chandrakanth</dc:creator>
  <cp:lastModifiedBy>chandrakanth mysore</cp:lastModifiedBy>
  <cp:revision>14</cp:revision>
  <dcterms:created xsi:type="dcterms:W3CDTF">2020-05-28T13:13:44Z</dcterms:created>
  <dcterms:modified xsi:type="dcterms:W3CDTF">2020-09-16T02:58:30Z</dcterms:modified>
</cp:coreProperties>
</file>